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handoutMasterIdLst>
    <p:handoutMasterId r:id="rId94"/>
  </p:handoutMasterIdLst>
  <p:sldIdLst>
    <p:sldId id="378" r:id="rId3"/>
    <p:sldId id="469" r:id="rId4"/>
    <p:sldId id="470" r:id="rId5"/>
    <p:sldId id="511" r:id="rId6"/>
    <p:sldId id="632" r:id="rId7"/>
    <p:sldId id="570" r:id="rId8"/>
    <p:sldId id="555" r:id="rId10"/>
    <p:sldId id="556" r:id="rId11"/>
    <p:sldId id="558" r:id="rId12"/>
    <p:sldId id="559" r:id="rId13"/>
    <p:sldId id="560" r:id="rId14"/>
    <p:sldId id="451" r:id="rId15"/>
    <p:sldId id="646" r:id="rId16"/>
    <p:sldId id="647" r:id="rId17"/>
    <p:sldId id="648" r:id="rId18"/>
    <p:sldId id="649" r:id="rId19"/>
    <p:sldId id="565" r:id="rId20"/>
    <p:sldId id="566" r:id="rId21"/>
    <p:sldId id="644" r:id="rId22"/>
    <p:sldId id="660" r:id="rId23"/>
    <p:sldId id="661" r:id="rId24"/>
    <p:sldId id="567" r:id="rId25"/>
    <p:sldId id="663" r:id="rId26"/>
    <p:sldId id="568" r:id="rId27"/>
    <p:sldId id="569" r:id="rId28"/>
    <p:sldId id="561" r:id="rId29"/>
    <p:sldId id="562" r:id="rId30"/>
    <p:sldId id="665" r:id="rId31"/>
    <p:sldId id="563" r:id="rId32"/>
    <p:sldId id="636" r:id="rId33"/>
    <p:sldId id="637" r:id="rId34"/>
    <p:sldId id="634" r:id="rId35"/>
    <p:sldId id="635" r:id="rId36"/>
    <p:sldId id="664" r:id="rId37"/>
    <p:sldId id="638" r:id="rId38"/>
    <p:sldId id="639" r:id="rId39"/>
    <p:sldId id="659" r:id="rId40"/>
    <p:sldId id="564" r:id="rId41"/>
    <p:sldId id="662" r:id="rId42"/>
    <p:sldId id="658" r:id="rId43"/>
    <p:sldId id="571" r:id="rId44"/>
    <p:sldId id="572" r:id="rId45"/>
    <p:sldId id="640" r:id="rId46"/>
    <p:sldId id="641" r:id="rId47"/>
    <p:sldId id="574" r:id="rId48"/>
    <p:sldId id="573" r:id="rId49"/>
    <p:sldId id="630" r:id="rId50"/>
    <p:sldId id="633" r:id="rId51"/>
    <p:sldId id="642" r:id="rId52"/>
    <p:sldId id="631" r:id="rId53"/>
    <p:sldId id="666" r:id="rId54"/>
    <p:sldId id="667" r:id="rId55"/>
    <p:sldId id="668" r:id="rId56"/>
    <p:sldId id="669" r:id="rId57"/>
    <p:sldId id="670" r:id="rId58"/>
    <p:sldId id="671" r:id="rId59"/>
    <p:sldId id="452" r:id="rId60"/>
    <p:sldId id="457" r:id="rId61"/>
    <p:sldId id="512" r:id="rId62"/>
    <p:sldId id="458" r:id="rId63"/>
    <p:sldId id="459" r:id="rId64"/>
    <p:sldId id="453" r:id="rId65"/>
    <p:sldId id="462" r:id="rId66"/>
    <p:sldId id="463" r:id="rId67"/>
    <p:sldId id="460" r:id="rId68"/>
    <p:sldId id="449" r:id="rId69"/>
    <p:sldId id="464" r:id="rId70"/>
    <p:sldId id="461" r:id="rId71"/>
    <p:sldId id="471" r:id="rId72"/>
    <p:sldId id="446" r:id="rId73"/>
    <p:sldId id="447" r:id="rId74"/>
    <p:sldId id="440" r:id="rId75"/>
    <p:sldId id="442" r:id="rId76"/>
    <p:sldId id="441" r:id="rId77"/>
    <p:sldId id="466" r:id="rId78"/>
    <p:sldId id="405" r:id="rId79"/>
    <p:sldId id="406" r:id="rId80"/>
    <p:sldId id="410" r:id="rId81"/>
    <p:sldId id="436" r:id="rId82"/>
    <p:sldId id="399" r:id="rId83"/>
    <p:sldId id="402" r:id="rId84"/>
    <p:sldId id="404" r:id="rId85"/>
    <p:sldId id="379" r:id="rId86"/>
    <p:sldId id="359" r:id="rId87"/>
    <p:sldId id="355" r:id="rId88"/>
    <p:sldId id="345" r:id="rId89"/>
    <p:sldId id="353" r:id="rId90"/>
    <p:sldId id="352" r:id="rId91"/>
    <p:sldId id="348" r:id="rId92"/>
    <p:sldId id="349" r:id="rId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97"/>
        <p:guide pos="2880"/>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29"/>
        <p:guide pos="2160"/>
      </p:guideLst>
    </p:cSldViewPr>
  </p:notesViewPr>
  <p:gridSpacing cx="72008" cy="72008"/>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notesMaster" Target="notesMasters/notesMaster1.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6681E98-B6B4-4399-ABAC-B099AD8ED4A1}" type="datetimeFigureOut">
              <a:rPr lang="en-CA" smtClean="0"/>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3353514-DF57-407A-A221-CB42AA49E704}" type="datetimeFigureOut">
              <a:rPr lang="en-CA" smtClean="0"/>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Pfam domain definitions from SIMAP.</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29945"/>
            <a:ext cx="3008630" cy="72517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817245"/>
            <a:ext cx="5111750" cy="57810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697355"/>
            <a:ext cx="3008630" cy="49015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userDrawn="1"/>
        </p:nvSpPr>
        <p:spPr>
          <a:xfrm>
            <a:off x="251520" y="116632"/>
            <a:ext cx="8784976" cy="562074"/>
          </a:xfrm>
          <a:prstGeom prst="rect">
            <a:avLst/>
          </a:prstGeom>
        </p:spPr>
        <p:txBody>
          <a:bodyPr vert="horz" lIns="91440" tIns="45720" rIns="91440" bIns="45720" rtlCol="0" anchor="ctr">
            <a:normAutofit fontScale="90000" lnSpcReduction="20000"/>
          </a:bodyPr>
          <a:lstStyle>
            <a:lvl1pPr>
              <a:defRPr sz="3600" b="1"/>
            </a:lvl1pPr>
          </a:lstStyle>
          <a:p>
            <a:r>
              <a:rPr lang="en-US" dirty="0" smtClean="0"/>
              <a:t>Click to edit Master title style</a:t>
            </a:r>
            <a:endParaRPr lang="en-CA" dirty="0"/>
          </a:p>
        </p:txBody>
      </p:sp>
      <p:cxnSp>
        <p:nvCxnSpPr>
          <p:cNvPr id="6" name="Straight Connector 5"/>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u="none" strike="noStrike" kern="1200" cap="none" spc="0" normalizeH="0">
                <a:solidFill>
                  <a:schemeClr val="tx1"/>
                </a:solidFill>
                <a:uFillTx/>
              </a:defRPr>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2.wmf"/><Relationship Id="rId2" Type="http://schemas.openxmlformats.org/officeDocument/2006/relationships/oleObject" Target="../embeddings/oleObject1.bin"/><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3.wmf"/><Relationship Id="rId2" Type="http://schemas.openxmlformats.org/officeDocument/2006/relationships/oleObject" Target="../embeddings/oleObject2.bin"/><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5.png"/><Relationship Id="rId3" Type="http://schemas.openxmlformats.org/officeDocument/2006/relationships/hyperlink" Target="http://www.kimlab.org/" TargetMode="External"/><Relationship Id="rId2" Type="http://schemas.openxmlformats.org/officeDocument/2006/relationships/image" Target="../media/image54.jpeg"/><Relationship Id="rId1" Type="http://schemas.openxmlformats.org/officeDocument/2006/relationships/image" Target="../media/image53.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2.xml"/><Relationship Id="rId10" Type="http://schemas.openxmlformats.org/officeDocument/2006/relationships/slideLayout" Target="../slideLayouts/slideLayout4.xml"/><Relationship Id="rId1"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68.jpe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hyperlink" Target="http://elaspic.readthedocs.org/en/latest/" TargetMode="Externa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7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1.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6.png"/><Relationship Id="rId1" Type="http://schemas.openxmlformats.org/officeDocument/2006/relationships/image" Target="../media/image8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87.png"/><Relationship Id="rId1"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Goals</a:t>
            </a:r>
            <a:endParaRPr lang="x-none" altLang="en-CA" b="0" dirty="0" smtClean="0"/>
          </a:p>
        </p:txBody>
      </p:sp>
      <p:sp>
        <p:nvSpPr>
          <p:cNvPr id="12" name="TextBox 11"/>
          <p:cNvSpPr txBox="1"/>
          <p:nvPr/>
        </p:nvSpPr>
        <p:spPr>
          <a:xfrm>
            <a:off x="467360" y="980440"/>
            <a:ext cx="8348345" cy="5033010"/>
          </a:xfrm>
          <a:prstGeom prst="rect">
            <a:avLst/>
          </a:prstGeom>
          <a:noFill/>
        </p:spPr>
        <p:txBody>
          <a:bodyPr wrap="square" rtlCol="0">
            <a:spAutoFit/>
          </a:bodyPr>
          <a:p>
            <a:pPr indent="0">
              <a:buFont typeface="Arial" panose="02080604020202020204" charset="0"/>
              <a:buNone/>
            </a:pPr>
            <a:r>
              <a:rPr lang="x-none" altLang="en-CA" sz="3600" dirty="0" smtClean="0"/>
              <a:t>Goals</a:t>
            </a:r>
            <a:endParaRPr lang="x-none" altLang="en-CA" sz="3600" dirty="0" smtClean="0"/>
          </a:p>
          <a:p>
            <a:pPr indent="0">
              <a:buFont typeface="Arial" panose="02080604020202020204" charset="0"/>
              <a:buNone/>
            </a:pPr>
            <a:r>
              <a:rPr lang="x-none" altLang="en-CA" sz="3600" dirty="0" smtClean="0"/>
              <a:t>- Improve alpha-stage software</a:t>
            </a:r>
            <a:endParaRPr lang="x-none" altLang="en-CA" sz="3600" dirty="0" smtClean="0"/>
          </a:p>
          <a:p>
            <a:pPr indent="0">
              <a:buFont typeface="Arial" panose="02080604020202020204" charset="0"/>
              <a:buNone/>
            </a:pPr>
            <a:r>
              <a:rPr lang="x-none" altLang="en-CA" sz="3600" dirty="0" smtClean="0"/>
              <a:t>Improvenets</a:t>
            </a:r>
            <a:endParaRPr lang="x-none" altLang="en-CA" sz="3600" dirty="0" smtClean="0"/>
          </a:p>
          <a:p>
            <a:pPr indent="0">
              <a:buFont typeface="Arial" panose="02080604020202020204" charset="0"/>
              <a:buNone/>
            </a:pPr>
            <a:r>
              <a:rPr lang="x-none" altLang="en-CA" sz="3600" dirty="0" smtClean="0"/>
              <a:t>Profs for domain definitions</a:t>
            </a:r>
            <a:endParaRPr lang="x-none" altLang="en-CA" sz="3600" dirty="0" smtClean="0"/>
          </a:p>
          <a:p>
            <a:pPr indent="0">
              <a:buFont typeface="Arial" panose="02080604020202020204" charset="0"/>
              <a:buNone/>
            </a:pPr>
            <a:r>
              <a:rPr lang="x-none" altLang="en-CA" sz="3600" dirty="0" smtClean="0"/>
              <a:t>Provean instead of SIFTS so that we can run in consistently.</a:t>
            </a:r>
            <a:endParaRPr lang="x-none" altLang="en-CA" sz="3600" dirty="0" smtClean="0"/>
          </a:p>
          <a:p>
            <a:pPr indent="0">
              <a:buFont typeface="Arial" panose="02080604020202020204" charset="0"/>
              <a:buNone/>
            </a:pPr>
            <a:r>
              <a:rPr lang="x-none" altLang="en-CA" sz="3600" dirty="0" smtClean="0"/>
              <a:t>Expand ELASPIC to work on a genome-wide scape</a:t>
            </a:r>
            <a:endParaRPr lang="x-none" altLang="en-CA" sz="3600" dirty="0" smtClean="0"/>
          </a:p>
          <a:p>
            <a:pPr indent="0">
              <a:buFont typeface="Arial" panose="02080604020202020204" charset="0"/>
              <a:buNone/>
            </a:pPr>
            <a:r>
              <a:rPr lang="x-none" altLang="en-CA" sz="3600" dirty="0" smtClean="0"/>
              <a:t>- Provean instead of SIFT</a:t>
            </a:r>
            <a:endParaRPr lang="x-none" altLang="en-CA" sz="36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Implementation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endParaRPr lang="x-none" altLang="en-CA" dirty="0"/>
          </a:p>
        </p:txBody>
      </p:sp>
      <p:sp>
        <p:nvSpPr>
          <p:cNvPr id="2" name="Content Placeholder 1"/>
          <p:cNvSpPr>
            <a:spLocks noGrp="1"/>
          </p:cNvSpPr>
          <p:nvPr>
            <p:ph idx="1"/>
          </p:nvPr>
        </p:nvSpPr>
        <p:spPr/>
        <p:txBody>
          <a:bodyPr/>
          <a:p>
            <a:pPr fontAlgn="auto">
              <a:spcBef>
                <a:spcPts val="1200"/>
              </a:spcBef>
              <a:spcAft>
                <a:spcPts val="1200"/>
              </a:spcAft>
            </a:pPr>
            <a:r>
              <a:rPr lang="x-none" altLang="en-CA"/>
              <a:t>Domain definitions</a:t>
            </a:r>
            <a:endParaRPr lang="x-none" altLang="en-CA"/>
          </a:p>
          <a:p>
            <a:pPr lvl="1" fontAlgn="auto">
              <a:spcBef>
                <a:spcPts val="1200"/>
              </a:spcBef>
              <a:spcAft>
                <a:spcPts val="1200"/>
              </a:spcAft>
            </a:pPr>
            <a:r>
              <a:rPr lang="x-none" altLang="en-CA"/>
              <a:t>Profs: </a:t>
            </a:r>
            <a:r>
              <a:rPr lang="x-none" altLang="en-CA" i="1"/>
              <a:t>Andres Felipe Giraldo-Forero</a:t>
            </a:r>
            <a:endParaRPr lang="x-none" altLang="en-CA" i="1"/>
          </a:p>
          <a:p>
            <a:pPr fontAlgn="auto">
              <a:spcBef>
                <a:spcPts val="1200"/>
              </a:spcBef>
              <a:spcAft>
                <a:spcPts val="1200"/>
              </a:spcAft>
            </a:pPr>
            <a:r>
              <a:rPr lang="x-none" altLang="en-CA">
                <a:sym typeface="+mn-ea"/>
              </a:rPr>
              <a:t>Domain-domain interactions</a:t>
            </a:r>
            <a:endParaRPr lang="x-none" altLang="en-CA"/>
          </a:p>
          <a:p>
            <a:pPr fontAlgn="auto">
              <a:spcBef>
                <a:spcPts val="1200"/>
              </a:spcBef>
              <a:spcAft>
                <a:spcPts val="1200"/>
              </a:spcAft>
            </a:pPr>
            <a:r>
              <a:rPr lang="x-none" altLang="en-CA"/>
              <a:t>Database backend</a:t>
            </a:r>
            <a:endParaRPr lang="x-none" altLang="en-CA"/>
          </a:p>
          <a:p>
            <a:pPr fontAlgn="auto">
              <a:spcBef>
                <a:spcPts val="1200"/>
              </a:spcBef>
              <a:spcAft>
                <a:spcPts val="1200"/>
              </a:spcAft>
            </a:pPr>
            <a:r>
              <a:rPr lang="x-none" altLang="en-CA"/>
              <a:t>ELASPIC pipeline + CLI interface</a:t>
            </a:r>
            <a:endParaRPr lang="x-none" altLang="en-CA"/>
          </a:p>
          <a:p>
            <a:pPr fontAlgn="auto">
              <a:spcBef>
                <a:spcPts val="1200"/>
              </a:spcBef>
              <a:spcAft>
                <a:spcPts val="1200"/>
              </a:spcAft>
            </a:pPr>
            <a:r>
              <a:rPr lang="x-none" altLang="en-CA"/>
              <a:t>Precalculate Provean, homology models, and many mutations</a:t>
            </a:r>
            <a:endParaRPr lang="x-none" altLang="en-CA"/>
          </a:p>
          <a:p>
            <a:pPr fontAlgn="auto">
              <a:spcBef>
                <a:spcPts val="1200"/>
              </a:spcBef>
              <a:spcAft>
                <a:spcPts val="1200"/>
              </a:spcAft>
            </a:pPr>
            <a:r>
              <a:rPr lang="x-none" altLang="en-CA"/>
              <a:t>Webservice for submitting and monitoring jobs</a:t>
            </a:r>
            <a:endParaRPr lang="x-none" alt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
        <p:nvSpPr>
          <p:cNvPr id="3" name="Rectangle 2"/>
          <p:cNvSpPr/>
          <p:nvPr/>
        </p:nvSpPr>
        <p:spPr>
          <a:xfrm>
            <a:off x="82862" y="6453336"/>
            <a:ext cx="2904962" cy="369332"/>
          </a:xfrm>
          <a:prstGeom prst="rect">
            <a:avLst/>
          </a:prstGeom>
        </p:spPr>
        <p:txBody>
          <a:bodyPr wrap="none">
            <a:spAutoFit/>
          </a:bodyPr>
          <a:lstStyle/>
          <a:p>
            <a:r>
              <a:rPr lang="en-CA" b="1" dirty="0"/>
              <a:t>Andres Felipe </a:t>
            </a:r>
            <a:r>
              <a:rPr lang="en-CA" b="1" dirty="0" err="1"/>
              <a:t>Giraldo</a:t>
            </a:r>
            <a:r>
              <a:rPr lang="en-CA" b="1" dirty="0"/>
              <a:t> </a:t>
            </a:r>
            <a:r>
              <a:rPr lang="en-CA" b="1" dirty="0" err="1"/>
              <a:t>Forero</a:t>
            </a:r>
            <a:endParaRPr lang="en-CA" b="1"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9"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17" name="Group 16"/>
          <p:cNvGrpSpPr/>
          <p:nvPr/>
        </p:nvGrpSpPr>
        <p:grpSpPr>
          <a:xfrm>
            <a:off x="107504" y="3717032"/>
            <a:ext cx="1486691" cy="1605116"/>
            <a:chOff x="421013" y="1268760"/>
            <a:chExt cx="1486691" cy="1605116"/>
          </a:xfrm>
        </p:grpSpPr>
        <p:grpSp>
          <p:nvGrpSpPr>
            <p:cNvPr id="60" name="Group 59"/>
            <p:cNvGrpSpPr/>
            <p:nvPr/>
          </p:nvGrpSpPr>
          <p:grpSpPr>
            <a:xfrm>
              <a:off x="421013" y="1700808"/>
              <a:ext cx="1486691" cy="1173068"/>
              <a:chOff x="276997" y="1811484"/>
              <a:chExt cx="1486691" cy="1173068"/>
            </a:xfrm>
          </p:grpSpPr>
          <p:sp>
            <p:nvSpPr>
              <p:cNvPr id="62" name="TextBox 61"/>
              <p:cNvSpPr txBox="1"/>
              <p:nvPr/>
            </p:nvSpPr>
            <p:spPr>
              <a:xfrm>
                <a:off x="276997" y="2461332"/>
                <a:ext cx="640391" cy="523220"/>
              </a:xfrm>
              <a:prstGeom prst="rect">
                <a:avLst/>
              </a:prstGeom>
              <a:noFill/>
            </p:spPr>
            <p:txBody>
              <a:bodyPr wrap="square" rtlCol="0">
                <a:spAutoFit/>
              </a:bodyPr>
              <a:lstStyle/>
              <a:p>
                <a:r>
                  <a:rPr lang="en-CA" sz="2800" dirty="0" smtClean="0"/>
                  <a:t>…</a:t>
                </a:r>
                <a:endParaRPr lang="en-CA" sz="2800" dirty="0"/>
              </a:p>
            </p:txBody>
          </p:sp>
          <p:cxnSp>
            <p:nvCxnSpPr>
              <p:cNvPr id="63" name="Straight Connector 62"/>
              <p:cNvCxnSpPr/>
              <p:nvPr/>
            </p:nvCxnSpPr>
            <p:spPr>
              <a:xfrm>
                <a:off x="382760" y="266400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382761" y="186327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82761" y="20257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2761" y="218819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82761" y="235065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382761" y="2513118"/>
                <a:ext cx="1380927" cy="0"/>
              </a:xfrm>
              <a:prstGeom prst="line">
                <a:avLst/>
              </a:prstGeom>
            </p:spPr>
            <p:style>
              <a:lnRef idx="1">
                <a:schemeClr val="dk1"/>
              </a:lnRef>
              <a:fillRef idx="0">
                <a:schemeClr val="dk1"/>
              </a:fillRef>
              <a:effectRef idx="0">
                <a:schemeClr val="dk1"/>
              </a:effectRef>
              <a:fontRef idx="minor">
                <a:schemeClr val="tx1"/>
              </a:fontRef>
            </p:style>
          </p:cxnSp>
          <p:sp>
            <p:nvSpPr>
              <p:cNvPr id="69" name="Rectangle 68"/>
              <p:cNvSpPr/>
              <p:nvPr/>
            </p:nvSpPr>
            <p:spPr>
              <a:xfrm>
                <a:off x="870147" y="1811484"/>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p:cNvSpPr/>
              <p:nvPr/>
            </p:nvSpPr>
            <p:spPr>
              <a:xfrm>
                <a:off x="679354" y="2136408"/>
                <a:ext cx="362711" cy="1035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52868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60066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p:cNvSpPr/>
              <p:nvPr/>
            </p:nvSpPr>
            <p:spPr>
              <a:xfrm>
                <a:off x="67197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p:cNvSpPr/>
              <p:nvPr/>
            </p:nvSpPr>
            <p:spPr>
              <a:xfrm>
                <a:off x="746798"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p:cNvSpPr/>
              <p:nvPr/>
            </p:nvSpPr>
            <p:spPr>
              <a:xfrm>
                <a:off x="818572"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p:cNvSpPr/>
              <p:nvPr/>
            </p:nvSpPr>
            <p:spPr>
              <a:xfrm>
                <a:off x="891601"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p:cNvSpPr/>
              <p:nvPr/>
            </p:nvSpPr>
            <p:spPr>
              <a:xfrm>
                <a:off x="1276302" y="2461332"/>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p:cNvSpPr/>
              <p:nvPr/>
            </p:nvSpPr>
            <p:spPr>
              <a:xfrm>
                <a:off x="545223" y="2136408"/>
                <a:ext cx="109229" cy="1035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p:cNvSpPr/>
              <p:nvPr/>
            </p:nvSpPr>
            <p:spPr>
              <a:xfrm>
                <a:off x="1075556" y="1973946"/>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1" name="TextBox 60"/>
            <p:cNvSpPr txBox="1"/>
            <p:nvPr/>
          </p:nvSpPr>
          <p:spPr>
            <a:xfrm>
              <a:off x="909124" y="1268760"/>
              <a:ext cx="611449" cy="338554"/>
            </a:xfrm>
            <a:prstGeom prst="rect">
              <a:avLst/>
            </a:prstGeom>
            <a:noFill/>
          </p:spPr>
          <p:txBody>
            <a:bodyPr wrap="none" rtlCol="0">
              <a:spAutoFit/>
            </a:bodyPr>
            <a:lstStyle/>
            <a:p>
              <a:pPr algn="ctr"/>
              <a:r>
                <a:rPr lang="en-CA" sz="1600" u="sng" dirty="0" err="1" smtClean="0"/>
                <a:t>Pfam</a:t>
              </a:r>
              <a:endParaRPr lang="en-CA" sz="1600" u="sng" dirty="0"/>
            </a:p>
          </p:txBody>
        </p:sp>
      </p:grpSp>
      <p:grpSp>
        <p:nvGrpSpPr>
          <p:cNvPr id="18" name="Group 17"/>
          <p:cNvGrpSpPr/>
          <p:nvPr/>
        </p:nvGrpSpPr>
        <p:grpSpPr>
          <a:xfrm>
            <a:off x="2081179" y="3717032"/>
            <a:ext cx="1830309" cy="1584176"/>
            <a:chOff x="2225195" y="1268760"/>
            <a:chExt cx="1830309" cy="1584176"/>
          </a:xfrm>
        </p:grpSpPr>
        <p:grpSp>
          <p:nvGrpSpPr>
            <p:cNvPr id="46" name="Group 45"/>
            <p:cNvGrpSpPr/>
            <p:nvPr/>
          </p:nvGrpSpPr>
          <p:grpSpPr>
            <a:xfrm>
              <a:off x="2339752" y="1679868"/>
              <a:ext cx="1486691" cy="1173068"/>
              <a:chOff x="2627784" y="1772816"/>
              <a:chExt cx="1486691" cy="1173068"/>
            </a:xfrm>
          </p:grpSpPr>
          <p:sp>
            <p:nvSpPr>
              <p:cNvPr id="48" name="TextBox 47"/>
              <p:cNvSpPr txBox="1"/>
              <p:nvPr/>
            </p:nvSpPr>
            <p:spPr>
              <a:xfrm>
                <a:off x="2627784" y="2422664"/>
                <a:ext cx="640391" cy="523220"/>
              </a:xfrm>
              <a:prstGeom prst="rect">
                <a:avLst/>
              </a:prstGeom>
              <a:noFill/>
            </p:spPr>
            <p:txBody>
              <a:bodyPr wrap="square" rtlCol="0">
                <a:spAutoFit/>
              </a:bodyPr>
              <a:lstStyle/>
              <a:p>
                <a:r>
                  <a:rPr lang="en-CA" sz="2800" dirty="0" smtClean="0"/>
                  <a:t>…</a:t>
                </a:r>
                <a:endParaRPr lang="en-CA" sz="2800" dirty="0"/>
              </a:p>
            </p:txBody>
          </p:sp>
          <p:cxnSp>
            <p:nvCxnSpPr>
              <p:cNvPr id="49" name="Straight Connector 48"/>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5" name="Rectangle 54"/>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7" name="TextBox 46"/>
            <p:cNvSpPr txBox="1"/>
            <p:nvPr/>
          </p:nvSpPr>
          <p:spPr>
            <a:xfrm>
              <a:off x="2225195" y="1268760"/>
              <a:ext cx="1830309" cy="338554"/>
            </a:xfrm>
            <a:prstGeom prst="rect">
              <a:avLst/>
            </a:prstGeom>
            <a:noFill/>
          </p:spPr>
          <p:txBody>
            <a:bodyPr wrap="none" rtlCol="0">
              <a:spAutoFit/>
            </a:bodyPr>
            <a:lstStyle/>
            <a:p>
              <a:pPr algn="ctr"/>
              <a:r>
                <a:rPr lang="en-CA" sz="1600" u="sng" dirty="0" smtClean="0"/>
                <a:t>Pfam supradomains</a:t>
              </a:r>
              <a:endParaRPr lang="en-CA" sz="1600" u="sng" dirty="0"/>
            </a:p>
          </p:txBody>
        </p:sp>
      </p:grpSp>
      <p:grpSp>
        <p:nvGrpSpPr>
          <p:cNvPr id="19" name="Group 18"/>
          <p:cNvGrpSpPr/>
          <p:nvPr/>
        </p:nvGrpSpPr>
        <p:grpSpPr>
          <a:xfrm>
            <a:off x="7282644" y="3717032"/>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0" name="Rectangle 79"/>
          <p:cNvSpPr/>
          <p:nvPr/>
        </p:nvSpPr>
        <p:spPr>
          <a:xfrm>
            <a:off x="141260" y="5354052"/>
            <a:ext cx="1478411" cy="523220"/>
          </a:xfrm>
          <a:prstGeom prst="rect">
            <a:avLst/>
          </a:prstGeom>
        </p:spPr>
        <p:txBody>
          <a:bodyPr wrap="square">
            <a:spAutoFit/>
          </a:bodyPr>
          <a:lstStyle/>
          <a:p>
            <a:r>
              <a:rPr lang="en-CA" sz="1400" dirty="0" smtClean="0"/>
              <a:t>64+ million Pfam domains</a:t>
            </a:r>
            <a:endParaRPr lang="en-CA" sz="1400" dirty="0"/>
          </a:p>
        </p:txBody>
      </p:sp>
      <p:sp>
        <p:nvSpPr>
          <p:cNvPr id="81" name="Rectangle 80"/>
          <p:cNvSpPr/>
          <p:nvPr/>
        </p:nvSpPr>
        <p:spPr>
          <a:xfrm>
            <a:off x="2219000" y="5354052"/>
            <a:ext cx="1560911" cy="523220"/>
          </a:xfrm>
          <a:prstGeom prst="rect">
            <a:avLst/>
          </a:prstGeom>
        </p:spPr>
        <p:txBody>
          <a:bodyPr wrap="square">
            <a:spAutoFit/>
          </a:bodyPr>
          <a:lstStyle/>
          <a:p>
            <a:r>
              <a:rPr lang="en-CA" sz="1400" dirty="0" smtClean="0"/>
              <a:t>57+ million Pfam </a:t>
            </a:r>
            <a:r>
              <a:rPr lang="en-CA" sz="1400" i="1" dirty="0" smtClean="0"/>
              <a:t>supradomains</a:t>
            </a:r>
            <a:endParaRPr lang="en-CA" sz="1400" dirty="0"/>
          </a:p>
        </p:txBody>
      </p:sp>
      <p:sp>
        <p:nvSpPr>
          <p:cNvPr id="82" name="Rectangle 81"/>
          <p:cNvSpPr/>
          <p:nvPr/>
        </p:nvSpPr>
        <p:spPr>
          <a:xfrm>
            <a:off x="7282644" y="5354052"/>
            <a:ext cx="1656183" cy="523220"/>
          </a:xfrm>
          <a:prstGeom prst="rect">
            <a:avLst/>
          </a:prstGeom>
        </p:spPr>
        <p:txBody>
          <a:bodyPr wrap="square">
            <a:spAutoFit/>
          </a:bodyPr>
          <a:lstStyle/>
          <a:p>
            <a:r>
              <a:rPr lang="en-CA" sz="1400" dirty="0" smtClean="0"/>
              <a:t>42+ million (74%) Profs domains</a:t>
            </a:r>
            <a:endParaRPr lang="en-CA" sz="1400" dirty="0"/>
          </a:p>
        </p:txBody>
      </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794173"/>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573405"/>
              </a:xfrm>
              <a:prstGeom prst="rect">
                <a:avLst/>
              </a:prstGeom>
              <a:noFill/>
            </p:spPr>
            <p:txBody>
              <a:bodyPr wrap="square" rtlCol="0">
                <a:spAutoFit/>
              </a:bodyPr>
              <a:lstStyle/>
              <a:p>
                <a:pPr algn="ctr"/>
                <a:r>
                  <a:rPr lang="en-CA" sz="1400" b="1" dirty="0" smtClean="0"/>
                  <a:t>Final</a:t>
                </a:r>
                <a:r>
                  <a:rPr lang="en-CA" sz="1400" dirty="0" smtClean="0"/>
                  <a:t> Profs BLAST libraries</a:t>
                </a:r>
                <a:endParaRPr lang="en-CA" sz="1400" dirty="0" smtClean="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Right Arrow 102"/>
          <p:cNvSpPr/>
          <p:nvPr/>
        </p:nvSpPr>
        <p:spPr>
          <a:xfrm>
            <a:off x="1763688" y="44371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394228"/>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6" y="4471880"/>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Object 5"/>
          <p:cNvGraphicFramePr>
            <a:graphicFrameLocks noChangeAspect="1"/>
          </p:cNvGraphicFramePr>
          <p:nvPr/>
        </p:nvGraphicFramePr>
        <p:xfrm>
          <a:off x="4283968" y="5571259"/>
          <a:ext cx="2470150" cy="390525"/>
        </p:xfrm>
        <a:graphic>
          <a:graphicData uri="http://schemas.openxmlformats.org/presentationml/2006/ole">
            <mc:AlternateContent xmlns:mc="http://schemas.openxmlformats.org/markup-compatibility/2006">
              <mc:Choice xmlns:v="urn:schemas-microsoft-com:vml" Requires="v">
                <p:oleObj spid="_x0000_s14497" name="Equation" r:id="rId2" imgW="2489200" imgH="393700" progId="Equation.DSMT4">
                  <p:embed/>
                </p:oleObj>
              </mc:Choice>
              <mc:Fallback>
                <p:oleObj name="Equation" r:id="rId2" imgW="2489200" imgH="393700" progId="Equation.DSMT4">
                  <p:embed/>
                  <p:pic>
                    <p:nvPicPr>
                      <p:cNvPr id="0" name="Object 5"/>
                      <p:cNvPicPr>
                        <a:picLocks noChangeAspect="1" noChangeArrowheads="1"/>
                      </p:cNvPicPr>
                      <p:nvPr/>
                    </p:nvPicPr>
                    <p:blipFill>
                      <a:blip r:embed="rId3"/>
                      <a:srcRect/>
                      <a:stretch>
                        <a:fillRect/>
                      </a:stretch>
                    </p:blipFill>
                    <p:spPr bwMode="auto">
                      <a:xfrm>
                        <a:off x="4283968" y="5571259"/>
                        <a:ext cx="24701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interactions</a:t>
            </a:r>
            <a:endParaRPr lang="en-CA"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3" name="Group 2"/>
          <p:cNvGrpSpPr/>
          <p:nvPr/>
        </p:nvGrpSpPr>
        <p:grpSpPr>
          <a:xfrm>
            <a:off x="107504" y="3645024"/>
            <a:ext cx="1728192" cy="2232248"/>
            <a:chOff x="7350943" y="3573016"/>
            <a:chExt cx="1728192" cy="2232248"/>
          </a:xfrm>
        </p:grpSpPr>
        <p:grpSp>
          <p:nvGrpSpPr>
            <p:cNvPr id="19" name="Group 18"/>
            <p:cNvGrpSpPr/>
            <p:nvPr/>
          </p:nvGrpSpPr>
          <p:grpSpPr>
            <a:xfrm>
              <a:off x="7350943" y="3573016"/>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2" name="Rectangle 81"/>
            <p:cNvSpPr/>
            <p:nvPr/>
          </p:nvSpPr>
          <p:spPr>
            <a:xfrm>
              <a:off x="7422952" y="5282044"/>
              <a:ext cx="1656183" cy="523220"/>
            </a:xfrm>
            <a:prstGeom prst="rect">
              <a:avLst/>
            </a:prstGeom>
          </p:spPr>
          <p:txBody>
            <a:bodyPr wrap="square">
              <a:spAutoFit/>
            </a:bodyPr>
            <a:lstStyle/>
            <a:p>
              <a:r>
                <a:rPr lang="en-CA" sz="1400" dirty="0" smtClean="0"/>
                <a:t>42+ million Profs domains</a:t>
              </a:r>
              <a:endParaRPr lang="en-CA" sz="1400" dirty="0"/>
            </a:p>
          </p:txBody>
        </p:sp>
      </p:gr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650157"/>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338554"/>
              </a:xfrm>
              <a:prstGeom prst="rect">
                <a:avLst/>
              </a:prstGeom>
              <a:noFill/>
            </p:spPr>
            <p:txBody>
              <a:bodyPr wrap="square" rtlCol="0">
                <a:spAutoFit/>
              </a:bodyPr>
              <a:lstStyle/>
              <a:p>
                <a:pPr algn="ctr"/>
                <a:r>
                  <a:rPr lang="en-CA" sz="1600" b="1" dirty="0" smtClean="0"/>
                  <a:t>Final</a:t>
                </a:r>
                <a:r>
                  <a:rPr lang="en-CA" sz="1600" dirty="0" smtClean="0"/>
                  <a:t> Profs BLAST libraries</a:t>
                </a:r>
                <a:endParaRPr lang="en-CA" sz="1600" dirty="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Cross 102"/>
          <p:cNvSpPr/>
          <p:nvPr/>
        </p:nvSpPr>
        <p:spPr>
          <a:xfrm>
            <a:off x="1844750" y="4293096"/>
            <a:ext cx="216024" cy="221754"/>
          </a:xfrm>
          <a:prstGeom prst="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2502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7" y="4327864"/>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09" name="Group 108"/>
          <p:cNvGrpSpPr/>
          <p:nvPr/>
        </p:nvGrpSpPr>
        <p:grpSpPr>
          <a:xfrm>
            <a:off x="7330740" y="4056132"/>
            <a:ext cx="719602" cy="1173068"/>
            <a:chOff x="7261773" y="1679868"/>
            <a:chExt cx="1486691" cy="1173068"/>
          </a:xfrm>
        </p:grpSpPr>
        <p:sp>
          <p:nvSpPr>
            <p:cNvPr id="111" name="TextBox 11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12" name="Straight Connector 11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15" name="Rectangle 114"/>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0" name="TextBox 109"/>
          <p:cNvSpPr txBox="1"/>
          <p:nvPr/>
        </p:nvSpPr>
        <p:spPr>
          <a:xfrm>
            <a:off x="7167998" y="3645024"/>
            <a:ext cx="1746440" cy="338554"/>
          </a:xfrm>
          <a:prstGeom prst="rect">
            <a:avLst/>
          </a:prstGeom>
          <a:noFill/>
        </p:spPr>
        <p:txBody>
          <a:bodyPr wrap="none" rtlCol="0">
            <a:spAutoFit/>
          </a:bodyPr>
          <a:lstStyle/>
          <a:p>
            <a:pPr algn="ctr"/>
            <a:r>
              <a:rPr lang="en-CA" sz="1600" dirty="0" smtClean="0"/>
              <a:t>Profs Domain Pairs</a:t>
            </a:r>
            <a:endParaRPr lang="en-CA" sz="1600" dirty="0"/>
          </a:p>
        </p:txBody>
      </p:sp>
      <p:sp>
        <p:nvSpPr>
          <p:cNvPr id="108" name="Rectangle 107"/>
          <p:cNvSpPr/>
          <p:nvPr/>
        </p:nvSpPr>
        <p:spPr>
          <a:xfrm>
            <a:off x="7244494" y="5354052"/>
            <a:ext cx="1656183" cy="1000125"/>
          </a:xfrm>
          <a:prstGeom prst="rect">
            <a:avLst/>
          </a:prstGeom>
        </p:spPr>
        <p:txBody>
          <a:bodyPr wrap="square">
            <a:spAutoFit/>
          </a:bodyPr>
          <a:lstStyle/>
          <a:p>
            <a:r>
              <a:rPr lang="en-CA" sz="1400" dirty="0" smtClean="0">
                <a:latin typeface="Euphemia" charset="0"/>
              </a:rPr>
              <a:t>466,010 domain pairs with structural </a:t>
            </a:r>
            <a:r>
              <a:rPr lang="x-none" altLang="en-CA" sz="1400" dirty="0" smtClean="0">
                <a:latin typeface="Euphemia" charset="0"/>
              </a:rPr>
              <a:t>t</a:t>
            </a:r>
            <a:r>
              <a:rPr lang="en-CA" sz="1400" dirty="0" smtClean="0">
                <a:latin typeface="Euphemia" charset="0"/>
              </a:rPr>
              <a:t>emplates</a:t>
            </a:r>
            <a:endParaRPr>
              <a:latin typeface="Euphemia" charset="0"/>
            </a:endParaRPr>
          </a:p>
        </p:txBody>
      </p:sp>
      <p:grpSp>
        <p:nvGrpSpPr>
          <p:cNvPr id="118" name="Group 117"/>
          <p:cNvGrpSpPr/>
          <p:nvPr/>
        </p:nvGrpSpPr>
        <p:grpSpPr>
          <a:xfrm>
            <a:off x="2192027" y="3645024"/>
            <a:ext cx="1731901" cy="2232248"/>
            <a:chOff x="7350943" y="3573016"/>
            <a:chExt cx="1731901" cy="2232248"/>
          </a:xfrm>
        </p:grpSpPr>
        <p:grpSp>
          <p:nvGrpSpPr>
            <p:cNvPr id="119" name="Group 118"/>
            <p:cNvGrpSpPr/>
            <p:nvPr/>
          </p:nvGrpSpPr>
          <p:grpSpPr>
            <a:xfrm>
              <a:off x="7350943" y="3573016"/>
              <a:ext cx="1486691" cy="1584176"/>
              <a:chOff x="7261773" y="1268760"/>
              <a:chExt cx="1486691" cy="1584176"/>
            </a:xfrm>
          </p:grpSpPr>
          <p:grpSp>
            <p:nvGrpSpPr>
              <p:cNvPr id="121" name="Group 120"/>
              <p:cNvGrpSpPr/>
              <p:nvPr/>
            </p:nvGrpSpPr>
            <p:grpSpPr>
              <a:xfrm>
                <a:off x="7261773" y="1679868"/>
                <a:ext cx="1486691" cy="1173068"/>
                <a:chOff x="7261773" y="1679868"/>
                <a:chExt cx="1486691" cy="1173068"/>
              </a:xfrm>
            </p:grpSpPr>
            <p:sp>
              <p:nvSpPr>
                <p:cNvPr id="123" name="TextBox 122"/>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24" name="Straight Connector 123"/>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p:cNvSpPr/>
                <p:nvPr/>
              </p:nvSpPr>
              <p:spPr>
                <a:xfrm>
                  <a:off x="7854923" y="1679868"/>
                  <a:ext cx="406155"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p:cNvSpPr/>
                <p:nvPr/>
              </p:nvSpPr>
              <p:spPr>
                <a:xfrm>
                  <a:off x="7530000" y="2004792"/>
                  <a:ext cx="496842"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p:cNvSpPr/>
                <p:nvPr/>
              </p:nvSpPr>
              <p:spPr>
                <a:xfrm>
                  <a:off x="7513462" y="2329716"/>
                  <a:ext cx="414490"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2" name="TextBox 121"/>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120" name="Rectangle 119"/>
            <p:cNvSpPr/>
            <p:nvPr/>
          </p:nvSpPr>
          <p:spPr>
            <a:xfrm>
              <a:off x="7426661" y="5282044"/>
              <a:ext cx="1656183" cy="523220"/>
            </a:xfrm>
            <a:prstGeom prst="rect">
              <a:avLst/>
            </a:prstGeom>
          </p:spPr>
          <p:txBody>
            <a:bodyPr wrap="square">
              <a:spAutoFit/>
            </a:bodyPr>
            <a:lstStyle/>
            <a:p>
              <a:r>
                <a:rPr lang="en-CA" sz="1400" dirty="0"/>
                <a:t>42+ million Profs domains</a:t>
              </a:r>
            </a:p>
          </p:txBody>
        </p:sp>
      </p:grpSp>
      <p:graphicFrame>
        <p:nvGraphicFramePr>
          <p:cNvPr id="6" name="Object 5"/>
          <p:cNvGraphicFramePr>
            <a:graphicFrameLocks noChangeAspect="1"/>
          </p:cNvGraphicFramePr>
          <p:nvPr/>
        </p:nvGraphicFramePr>
        <p:xfrm>
          <a:off x="4205112" y="5379342"/>
          <a:ext cx="2634751" cy="995860"/>
        </p:xfrm>
        <a:graphic>
          <a:graphicData uri="http://schemas.openxmlformats.org/presentationml/2006/ole">
            <mc:AlternateContent xmlns:mc="http://schemas.openxmlformats.org/markup-compatibility/2006">
              <mc:Choice xmlns:v="urn:schemas-microsoft-com:vml" Requires="v">
                <p:oleObj spid="_x0000_s17567" name="Equation" r:id="rId2" imgW="2654300" imgH="1003300" progId="Equation.DSMT4">
                  <p:embed/>
                </p:oleObj>
              </mc:Choice>
              <mc:Fallback>
                <p:oleObj name="Equation" r:id="rId2" imgW="2654300" imgH="10033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112" y="5379342"/>
                        <a:ext cx="2634751" cy="995860"/>
                      </a:xfrm>
                      <a:prstGeom prst="rect">
                        <a:avLst/>
                      </a:prstGeom>
                      <a:noFill/>
                      <a:ln>
                        <a:noFill/>
                      </a:ln>
                    </p:spPr>
                  </p:pic>
                </p:oleObj>
              </mc:Fallback>
            </mc:AlternateContent>
          </a:graphicData>
        </a:graphic>
      </p:graphicFrame>
      <p:grpSp>
        <p:nvGrpSpPr>
          <p:cNvPr id="130" name="Group 129"/>
          <p:cNvGrpSpPr/>
          <p:nvPr/>
        </p:nvGrpSpPr>
        <p:grpSpPr>
          <a:xfrm>
            <a:off x="8125510" y="4056132"/>
            <a:ext cx="716920" cy="1173068"/>
            <a:chOff x="7261773" y="1679868"/>
            <a:chExt cx="1486691" cy="1173068"/>
          </a:xfrm>
        </p:grpSpPr>
        <p:sp>
          <p:nvSpPr>
            <p:cNvPr id="131" name="TextBox 13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32" name="Straight Connector 13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35" name="Rectangle 134"/>
            <p:cNvSpPr/>
            <p:nvPr/>
          </p:nvSpPr>
          <p:spPr>
            <a:xfrm>
              <a:off x="7577916" y="1679868"/>
              <a:ext cx="727551"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p:cNvSpPr/>
            <p:nvPr/>
          </p:nvSpPr>
          <p:spPr>
            <a:xfrm>
              <a:off x="7823372" y="2004792"/>
              <a:ext cx="496841"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p:cNvSpPr/>
            <p:nvPr/>
          </p:nvSpPr>
          <p:spPr>
            <a:xfrm>
              <a:off x="7984950" y="2329716"/>
              <a:ext cx="723498"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6" name="TextBox 15"/>
          <p:cNvSpPr txBox="1"/>
          <p:nvPr/>
        </p:nvSpPr>
        <p:spPr>
          <a:xfrm>
            <a:off x="1691680" y="3861048"/>
            <a:ext cx="492443" cy="369332"/>
          </a:xfrm>
          <a:prstGeom prst="rect">
            <a:avLst/>
          </a:prstGeom>
          <a:noFill/>
        </p:spPr>
        <p:txBody>
          <a:bodyPr wrap="none" rtlCol="0">
            <a:spAutoFit/>
          </a:bodyPr>
          <a:lstStyle/>
          <a:p>
            <a:r>
              <a:rPr lang="en-CA" b="1" dirty="0" smtClean="0"/>
              <a:t>PPI</a:t>
            </a:r>
            <a:endParaRPr lang="en-CA" b="1" dirty="0"/>
          </a:p>
        </p:txBody>
      </p:sp>
      <p:sp>
        <p:nvSpPr>
          <p:cNvPr id="138" name="Rectangle 137"/>
          <p:cNvSpPr/>
          <p:nvPr/>
        </p:nvSpPr>
        <p:spPr>
          <a:xfrm>
            <a:off x="179512" y="6021288"/>
            <a:ext cx="3748519" cy="523220"/>
          </a:xfrm>
          <a:prstGeom prst="rect">
            <a:avLst/>
          </a:prstGeom>
        </p:spPr>
        <p:txBody>
          <a:bodyPr wrap="square">
            <a:spAutoFit/>
          </a:bodyPr>
          <a:lstStyle/>
          <a:p>
            <a:r>
              <a:rPr lang="en-CA" sz="1400" dirty="0" smtClean="0"/>
              <a:t>9+ million possible domain-domain combinations</a:t>
            </a:r>
            <a:endParaRPr lang="en-CA" sz="1400" dirty="0" smtClean="0"/>
          </a:p>
          <a:p>
            <a:r>
              <a:rPr lang="en-CA" sz="1400" dirty="0" smtClean="0"/>
              <a:t>(mostly human)</a:t>
            </a:r>
            <a:endParaRPr lang="en-CA"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Protein interactions</a:t>
            </a:r>
            <a:endParaRPr lang="en-CA" dirty="0"/>
          </a:p>
        </p:txBody>
      </p:sp>
      <p:pic>
        <p:nvPicPr>
          <p:cNvPr id="11266" name="Picture 2" descr="C:\Files\KimLab\documents\presentations\lab-meetings\15-03-21\overlap_between_different_ppi_database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6228" y="1484784"/>
            <a:ext cx="5548260" cy="51845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PP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450" y="953396"/>
            <a:ext cx="632612" cy="567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9512" y="4774525"/>
            <a:ext cx="3417266" cy="1129665"/>
          </a:xfrm>
          <a:prstGeom prst="rect">
            <a:avLst/>
          </a:prstGeom>
          <a:noFill/>
        </p:spPr>
        <p:txBody>
          <a:bodyPr wrap="square" rtlCol="0">
            <a:spAutoFit/>
          </a:bodyPr>
          <a:lstStyle/>
          <a:p>
            <a:r>
              <a:rPr lang="en-CA" sz="1600" b="1" dirty="0" smtClean="0"/>
              <a:t>A proteome-scale map of the human </a:t>
            </a:r>
            <a:r>
              <a:rPr lang="en-CA" sz="1600" b="1" dirty="0" err="1" smtClean="0"/>
              <a:t>interactome</a:t>
            </a:r>
            <a:r>
              <a:rPr lang="en-CA" sz="1600" b="1" dirty="0" smtClean="0"/>
              <a:t> network, </a:t>
            </a:r>
            <a:r>
              <a:rPr lang="en-CA" sz="1600" dirty="0" smtClean="0"/>
              <a:t>Rolland </a:t>
            </a:r>
            <a:r>
              <a:rPr lang="en-CA" sz="1600" i="1" dirty="0" smtClean="0"/>
              <a:t>et al.</a:t>
            </a:r>
            <a:r>
              <a:rPr lang="en-CA" sz="1600" dirty="0" smtClean="0"/>
              <a:t>, Cell, 2014</a:t>
            </a:r>
            <a:endParaRPr lang="en-CA" sz="1600" dirty="0" smtClean="0"/>
          </a:p>
        </p:txBody>
      </p:sp>
      <p:sp>
        <p:nvSpPr>
          <p:cNvPr id="11" name="TextBox 10"/>
          <p:cNvSpPr txBox="1"/>
          <p:nvPr/>
        </p:nvSpPr>
        <p:spPr>
          <a:xfrm>
            <a:off x="179512" y="3129655"/>
            <a:ext cx="3417266" cy="1373505"/>
          </a:xfrm>
          <a:prstGeom prst="rect">
            <a:avLst/>
          </a:prstGeom>
          <a:noFill/>
        </p:spPr>
        <p:txBody>
          <a:bodyPr wrap="square" rtlCol="0">
            <a:spAutoFit/>
          </a:bodyPr>
          <a:lstStyle/>
          <a:p>
            <a:r>
              <a:rPr lang="en-CA" sz="1600" b="1" dirty="0">
                <a:latin typeface="Euphemia" charset="0"/>
              </a:rPr>
              <a:t>A Human </a:t>
            </a:r>
            <a:r>
              <a:rPr lang="en-CA" sz="1600" b="1" dirty="0" smtClean="0">
                <a:latin typeface="Euphemia" charset="0"/>
              </a:rPr>
              <a:t>Protein-Protein Interaction </a:t>
            </a:r>
            <a:r>
              <a:rPr lang="en-CA" sz="1600" b="1" dirty="0">
                <a:latin typeface="Euphemia" charset="0"/>
              </a:rPr>
              <a:t>Network: </a:t>
            </a:r>
            <a:r>
              <a:rPr lang="en-CA" sz="1600" b="1" dirty="0" smtClean="0">
                <a:latin typeface="Euphemia" charset="0"/>
              </a:rPr>
              <a:t>A Resource for </a:t>
            </a:r>
            <a:r>
              <a:rPr lang="en-CA" sz="1600" b="1" dirty="0">
                <a:latin typeface="Euphemia" charset="0"/>
              </a:rPr>
              <a:t>Annotating the Proteome</a:t>
            </a:r>
            <a:r>
              <a:rPr lang="en-CA" sz="1600" dirty="0">
                <a:latin typeface="Euphemia" charset="0"/>
              </a:rPr>
              <a:t>, </a:t>
            </a:r>
            <a:r>
              <a:rPr lang="en-CA" sz="1600" dirty="0" err="1" smtClean="0">
                <a:latin typeface="Euphemia" charset="0"/>
              </a:rPr>
              <a:t>Stelzl</a:t>
            </a:r>
            <a:r>
              <a:rPr lang="en-CA" sz="1600" dirty="0" smtClean="0">
                <a:latin typeface="Euphemia" charset="0"/>
              </a:rPr>
              <a:t> </a:t>
            </a:r>
            <a:r>
              <a:rPr lang="en-CA" sz="1600" i="1" dirty="0" smtClean="0">
                <a:latin typeface="Euphemia" charset="0"/>
              </a:rPr>
              <a:t>et al.</a:t>
            </a:r>
            <a:r>
              <a:rPr lang="en-CA" sz="1600" dirty="0" smtClean="0">
                <a:latin typeface="Euphemia" charset="0"/>
              </a:rPr>
              <a:t>, Cell, 2005</a:t>
            </a:r>
            <a:endParaRPr lang="en-CA" sz="1600" dirty="0" smtClean="0">
              <a:latin typeface="Euphemia" charset="0"/>
            </a:endParaRPr>
          </a:p>
        </p:txBody>
      </p:sp>
      <p:sp>
        <p:nvSpPr>
          <p:cNvPr id="6" name="Rectangle 5"/>
          <p:cNvSpPr/>
          <p:nvPr/>
        </p:nvSpPr>
        <p:spPr>
          <a:xfrm>
            <a:off x="158201" y="1484784"/>
            <a:ext cx="3438577" cy="1373505"/>
          </a:xfrm>
          <a:prstGeom prst="rect">
            <a:avLst/>
          </a:prstGeom>
        </p:spPr>
        <p:txBody>
          <a:bodyPr wrap="square">
            <a:spAutoFit/>
          </a:bodyPr>
          <a:lstStyle/>
          <a:p>
            <a:r>
              <a:rPr lang="en-CA" sz="1600" b="1" dirty="0"/>
              <a:t>HIPPIE: Integrating Protein Interaction Networks </a:t>
            </a:r>
            <a:r>
              <a:rPr lang="en-CA" sz="1600" b="1" dirty="0" smtClean="0"/>
              <a:t>with Experiment </a:t>
            </a:r>
            <a:r>
              <a:rPr lang="en-CA" sz="1600" b="1" dirty="0"/>
              <a:t>Based Quality </a:t>
            </a:r>
            <a:r>
              <a:rPr lang="en-CA" sz="1600" b="1" dirty="0" smtClean="0"/>
              <a:t>Scores</a:t>
            </a:r>
            <a:r>
              <a:rPr lang="en-CA" sz="1600" dirty="0" smtClean="0"/>
              <a:t>, Schaefer </a:t>
            </a:r>
            <a:r>
              <a:rPr lang="en-CA" sz="1600" i="1" dirty="0" smtClean="0"/>
              <a:t>et al.</a:t>
            </a:r>
            <a:r>
              <a:rPr lang="en-CA" sz="1600" dirty="0" smtClean="0"/>
              <a:t>, PLOS ONE, 2012</a:t>
            </a:r>
            <a:endParaRPr lang="en-CA" sz="16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a:t>
            </a:r>
            <a:endParaRPr lang="x-none" altLang="en-CA" b="0" dirty="0" smtClean="0"/>
          </a:p>
        </p:txBody>
      </p:sp>
      <p:pic>
        <p:nvPicPr>
          <p:cNvPr id="2" name="Picture 1" descr="elaspic_schema"/>
          <p:cNvPicPr>
            <a:picLocks noChangeAspect="1"/>
          </p:cNvPicPr>
          <p:nvPr/>
        </p:nvPicPr>
        <p:blipFill>
          <a:blip r:embed="rId1"/>
          <a:stretch>
            <a:fillRect/>
          </a:stretch>
        </p:blipFill>
        <p:spPr>
          <a:xfrm>
            <a:off x="241935" y="721360"/>
            <a:ext cx="8660130" cy="6105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Pipeline</a:t>
            </a:r>
            <a:endParaRPr lang="x-none" altLang="en-CA" b="0" dirty="0" smtClean="0"/>
          </a:p>
        </p:txBody>
      </p:sp>
      <p:pic>
        <p:nvPicPr>
          <p:cNvPr id="3" name="Picture 2" descr="elaspic_flowchart"/>
          <p:cNvPicPr>
            <a:picLocks noChangeAspect="1"/>
          </p:cNvPicPr>
          <p:nvPr/>
        </p:nvPicPr>
        <p:blipFill>
          <a:blip r:embed="rId1"/>
          <a:stretch>
            <a:fillRect/>
          </a:stretch>
        </p:blipFill>
        <p:spPr>
          <a:xfrm>
            <a:off x="678180" y="912495"/>
            <a:ext cx="7788910" cy="58496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 provean</a:t>
            </a:r>
            <a:endParaRPr lang="x-none" altLang="en-CA" b="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 models</a:t>
            </a:r>
            <a:endParaRPr lang="x-none" altLang="en-CA" b="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 mutations</a:t>
            </a:r>
            <a:endParaRPr lang="x-none" altLang="en-CA" b="0" dirty="0" smtClean="0"/>
          </a:p>
        </p:txBody>
      </p:sp>
      <p:sp>
        <p:nvSpPr>
          <p:cNvPr id="2" name="TextBox 1"/>
          <p:cNvSpPr txBox="1"/>
          <p:nvPr/>
        </p:nvSpPr>
        <p:spPr>
          <a:xfrm>
            <a:off x="467360" y="1557020"/>
            <a:ext cx="1671320" cy="641985"/>
          </a:xfrm>
          <a:prstGeom prst="rect">
            <a:avLst/>
          </a:prstGeom>
          <a:noFill/>
        </p:spPr>
        <p:txBody>
          <a:bodyPr wrap="none" rtlCol="0">
            <a:spAutoFit/>
          </a:bodyPr>
          <a:p>
            <a:pPr algn="ctr"/>
            <a:r>
              <a:rPr lang="x-none" altLang="en-CA"/>
              <a:t>UniProt</a:t>
            </a:r>
            <a:endParaRPr lang="x-none" altLang="en-CA"/>
          </a:p>
          <a:p>
            <a:pPr algn="ctr"/>
            <a:r>
              <a:rPr lang="x-none" altLang="en-CA"/>
              <a:t>(humsavar.txt)</a:t>
            </a:r>
            <a:endParaRPr lang="x-none" altLang="en-CA"/>
          </a:p>
        </p:txBody>
      </p:sp>
      <p:sp>
        <p:nvSpPr>
          <p:cNvPr id="3" name="TextBox 2"/>
          <p:cNvSpPr txBox="1"/>
          <p:nvPr/>
        </p:nvSpPr>
        <p:spPr>
          <a:xfrm>
            <a:off x="4067810" y="1628775"/>
            <a:ext cx="895350" cy="367665"/>
          </a:xfrm>
          <a:prstGeom prst="rect">
            <a:avLst/>
          </a:prstGeom>
          <a:noFill/>
        </p:spPr>
        <p:txBody>
          <a:bodyPr wrap="none" rtlCol="0">
            <a:spAutoFit/>
          </a:bodyPr>
          <a:p>
            <a:r>
              <a:rPr lang="x-none" altLang="en-CA"/>
              <a:t>Clinvar</a:t>
            </a:r>
            <a:endParaRPr lang="x-none" altLang="en-CA"/>
          </a:p>
        </p:txBody>
      </p:sp>
      <p:sp>
        <p:nvSpPr>
          <p:cNvPr id="5" name="TextBox 4"/>
          <p:cNvSpPr txBox="1"/>
          <p:nvPr/>
        </p:nvSpPr>
        <p:spPr>
          <a:xfrm>
            <a:off x="6876415" y="1557020"/>
            <a:ext cx="925830" cy="367665"/>
          </a:xfrm>
          <a:prstGeom prst="rect">
            <a:avLst/>
          </a:prstGeom>
          <a:noFill/>
        </p:spPr>
        <p:txBody>
          <a:bodyPr wrap="none" rtlCol="0">
            <a:spAutoFit/>
          </a:bodyPr>
          <a:p>
            <a:r>
              <a:rPr lang="x-none" altLang="en-CA"/>
              <a:t>Cosmic</a:t>
            </a:r>
            <a:endParaRPr lang="x-none" altLang="en-C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
        <p:nvSpPr>
          <p:cNvPr id="35" name="Content Placeholder 34"/>
          <p:cNvSpPr>
            <a:spLocks noGrp="1"/>
          </p:cNvSpPr>
          <p:nvPr>
            <p:ph idx="1"/>
          </p:nvPr>
        </p:nvSpPr>
        <p:spPr>
          <a:xfrm>
            <a:off x="457835" y="908685"/>
            <a:ext cx="3883025" cy="5688330"/>
          </a:xfrm>
        </p:spPr>
        <p:txBody>
          <a:bodyPr/>
          <a:p>
            <a:pPr fontAlgn="auto">
              <a:spcBef>
                <a:spcPts val="600"/>
              </a:spcBef>
              <a:spcAft>
                <a:spcPts val="600"/>
              </a:spcAft>
            </a:pPr>
            <a:r>
              <a:rPr lang="x-none" altLang="en-CA" sz="2400"/>
              <a:t>Asyncronous web server for submitting and monitoring ELASPIC jobs.</a:t>
            </a:r>
            <a:endParaRPr lang="x-none" altLang="en-CA" sz="2400"/>
          </a:p>
          <a:p>
            <a:pPr fontAlgn="auto">
              <a:spcBef>
                <a:spcPts val="600"/>
              </a:spcBef>
              <a:spcAft>
                <a:spcPts val="600"/>
              </a:spcAft>
            </a:pPr>
            <a:r>
              <a:rPr lang="x-none" altLang="en-CA" sz="2400"/>
              <a:t>Can have thousands of mutations, so having a thread monitoring each mutation would not be a good design.</a:t>
            </a:r>
            <a:endParaRPr lang="x-none" altLang="en-CA" sz="2400"/>
          </a:p>
          <a:p>
            <a:pPr fontAlgn="auto">
              <a:spcBef>
                <a:spcPts val="600"/>
              </a:spcBef>
              <a:spcAft>
                <a:spcPts val="600"/>
              </a:spcAft>
            </a:pPr>
            <a:r>
              <a:rPr lang="x-none" altLang="en-CA" sz="2400"/>
              <a:t>Need to update job status to "done" when all mutations are done, in order to send the "Job complete" email.</a:t>
            </a:r>
            <a:endParaRPr lang="x-none" altLang="en-CA" sz="2400"/>
          </a:p>
        </p:txBody>
      </p:sp>
      <p:grpSp>
        <p:nvGrpSpPr>
          <p:cNvPr id="6" name="Group 5"/>
          <p:cNvGrpSpPr/>
          <p:nvPr/>
        </p:nvGrpSpPr>
        <p:grpSpPr>
          <a:xfrm>
            <a:off x="6952615" y="4293235"/>
            <a:ext cx="1861073" cy="1373993"/>
            <a:chOff x="10011" y="1771"/>
            <a:chExt cx="3557" cy="2626"/>
          </a:xfrm>
        </p:grpSpPr>
        <p:pic>
          <p:nvPicPr>
            <p:cNvPr id="2" name="Picture 1"/>
            <p:cNvPicPr>
              <a:picLocks noChangeAspect="1"/>
            </p:cNvPicPr>
            <p:nvPr/>
          </p:nvPicPr>
          <p:blipFill>
            <a:blip r:embed="rId1"/>
            <a:stretch>
              <a:fillRect/>
            </a:stretch>
          </p:blipFill>
          <p:spPr>
            <a:xfrm>
              <a:off x="10829" y="1771"/>
              <a:ext cx="1920" cy="1920"/>
            </a:xfrm>
            <a:prstGeom prst="rect">
              <a:avLst/>
            </a:prstGeom>
          </p:spPr>
        </p:pic>
        <p:sp>
          <p:nvSpPr>
            <p:cNvPr id="3" name="TextBox 2"/>
            <p:cNvSpPr txBox="1"/>
            <p:nvPr/>
          </p:nvSpPr>
          <p:spPr>
            <a:xfrm>
              <a:off x="10011" y="3812"/>
              <a:ext cx="3557" cy="585"/>
            </a:xfrm>
            <a:prstGeom prst="rect">
              <a:avLst/>
            </a:prstGeom>
            <a:noFill/>
          </p:spPr>
          <p:txBody>
            <a:bodyPr wrap="square" rtlCol="0">
              <a:spAutoFit/>
            </a:bodyPr>
            <a:p>
              <a:r>
                <a:rPr lang="x-none" altLang="en-CA" sz="1400"/>
                <a:t>Python 3.5 + aiohttp</a:t>
              </a:r>
              <a:endParaRPr lang="x-none" altLang="en-CA" sz="1400"/>
            </a:p>
          </p:txBody>
        </p:sp>
      </p:grpSp>
      <p:pic>
        <p:nvPicPr>
          <p:cNvPr id="5" name="Picture 4"/>
          <p:cNvPicPr>
            <a:picLocks noChangeAspect="1"/>
          </p:cNvPicPr>
          <p:nvPr/>
        </p:nvPicPr>
        <p:blipFill>
          <a:blip r:embed="rId2"/>
          <a:stretch>
            <a:fillRect/>
          </a:stretch>
        </p:blipFill>
        <p:spPr>
          <a:xfrm>
            <a:off x="7020504" y="5878195"/>
            <a:ext cx="1661795" cy="418465"/>
          </a:xfrm>
          <a:prstGeom prst="rect">
            <a:avLst/>
          </a:prstGeom>
        </p:spPr>
      </p:pic>
      <p:grpSp>
        <p:nvGrpSpPr>
          <p:cNvPr id="34" name="Group 33"/>
          <p:cNvGrpSpPr/>
          <p:nvPr/>
        </p:nvGrpSpPr>
        <p:grpSpPr>
          <a:xfrm>
            <a:off x="4408805" y="908050"/>
            <a:ext cx="4641850" cy="3057525"/>
            <a:chOff x="1047" y="3358"/>
            <a:chExt cx="7310" cy="4815"/>
          </a:xfrm>
        </p:grpSpPr>
        <p:sp>
          <p:nvSpPr>
            <p:cNvPr id="21" name="Rectangle 20"/>
            <p:cNvSpPr/>
            <p:nvPr/>
          </p:nvSpPr>
          <p:spPr>
            <a:xfrm>
              <a:off x="1047" y="4672"/>
              <a:ext cx="1134" cy="102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Requ</a:t>
              </a:r>
              <a:r>
                <a:rPr lang="x-none" altLang="en-CA" sz="1000">
                  <a:solidFill>
                    <a:schemeClr val="tx1"/>
                  </a:solidFill>
                  <a:sym typeface="+mn-ea"/>
                </a:rPr>
                <a:t>ests, etc.</a:t>
              </a:r>
              <a:endParaRPr lang="x-none" altLang="en-CA" sz="1000">
                <a:solidFill>
                  <a:schemeClr val="tx1"/>
                </a:solidFill>
                <a:sym typeface="+mn-ea"/>
              </a:endParaRPr>
            </a:p>
          </p:txBody>
        </p:sp>
        <p:grpSp>
          <p:nvGrpSpPr>
            <p:cNvPr id="16" name="Group 15"/>
            <p:cNvGrpSpPr/>
            <p:nvPr/>
          </p:nvGrpSpPr>
          <p:grpSpPr>
            <a:xfrm>
              <a:off x="3088" y="4720"/>
              <a:ext cx="2602" cy="2117"/>
              <a:chOff x="3004" y="2971"/>
              <a:chExt cx="2602" cy="2303"/>
            </a:xfrm>
          </p:grpSpPr>
          <p:grpSp>
            <p:nvGrpSpPr>
              <p:cNvPr id="14" name="Group 13"/>
              <p:cNvGrpSpPr/>
              <p:nvPr/>
            </p:nvGrpSpPr>
            <p:grpSpPr>
              <a:xfrm>
                <a:off x="3004" y="2971"/>
                <a:ext cx="2602" cy="2303"/>
                <a:chOff x="2040" y="2198"/>
                <a:chExt cx="3914" cy="4693"/>
              </a:xfrm>
            </p:grpSpPr>
            <p:sp>
              <p:nvSpPr>
                <p:cNvPr id="12" name="Curved Down Arrow 11"/>
                <p:cNvSpPr/>
                <p:nvPr/>
              </p:nvSpPr>
              <p:spPr>
                <a:xfrm rot="10800000">
                  <a:off x="2040" y="4606"/>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13" name="Curved Down Arrow 12"/>
                <p:cNvSpPr/>
                <p:nvPr/>
              </p:nvSpPr>
              <p:spPr>
                <a:xfrm>
                  <a:off x="2255" y="2198"/>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grpSp>
          <p:sp>
            <p:nvSpPr>
              <p:cNvPr id="15" name="TextBox 14"/>
              <p:cNvSpPr txBox="1"/>
              <p:nvPr/>
            </p:nvSpPr>
            <p:spPr>
              <a:xfrm>
                <a:off x="3680" y="3832"/>
                <a:ext cx="1250" cy="1100"/>
              </a:xfrm>
              <a:prstGeom prst="rect">
                <a:avLst/>
              </a:prstGeom>
              <a:noFill/>
            </p:spPr>
            <p:txBody>
              <a:bodyPr wrap="square" rtlCol="0">
                <a:spAutoFit/>
              </a:bodyPr>
              <a:p>
                <a:pPr algn="ctr"/>
                <a:r>
                  <a:rPr lang="x-none" altLang="en-CA"/>
                  <a:t>Event loop</a:t>
                </a:r>
                <a:endParaRPr lang="x-none" altLang="en-CA"/>
              </a:p>
            </p:txBody>
          </p:sp>
        </p:grpSp>
        <p:cxnSp>
          <p:nvCxnSpPr>
            <p:cNvPr id="17" name="Straight Arrow Connector 16"/>
            <p:cNvCxnSpPr/>
            <p:nvPr/>
          </p:nvCxnSpPr>
          <p:spPr>
            <a:xfrm>
              <a:off x="2185" y="5538"/>
              <a:ext cx="96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187" y="5297"/>
              <a:ext cx="102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189" y="4815"/>
              <a:ext cx="1361"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2188" y="5056"/>
              <a:ext cx="113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932" y="3358"/>
              <a:ext cx="2859" cy="1299"/>
            </a:xfrm>
            <a:prstGeom prst="rect">
              <a:avLst/>
            </a:prstGeom>
            <a:noFill/>
          </p:spPr>
          <p:txBody>
            <a:bodyPr wrap="square" rtlCol="0">
              <a:spAutoFit/>
            </a:bodyPr>
            <a:p>
              <a:r>
                <a:rPr lang="x-none" altLang="en-CA" sz="1600"/>
                <a:t>Submit and monitor Provean jobs.</a:t>
              </a:r>
              <a:endParaRPr lang="x-none" altLang="en-CA" sz="1600"/>
            </a:p>
          </p:txBody>
        </p:sp>
        <p:sp>
          <p:nvSpPr>
            <p:cNvPr id="24" name="TextBox 23"/>
            <p:cNvSpPr txBox="1"/>
            <p:nvPr/>
          </p:nvSpPr>
          <p:spPr>
            <a:xfrm>
              <a:off x="5499" y="6193"/>
              <a:ext cx="2859" cy="1683"/>
            </a:xfrm>
            <a:prstGeom prst="rect">
              <a:avLst/>
            </a:prstGeom>
            <a:noFill/>
          </p:spPr>
          <p:txBody>
            <a:bodyPr wrap="square" rtlCol="0">
              <a:spAutoFit/>
            </a:bodyPr>
            <a:p>
              <a:r>
                <a:rPr lang="x-none" altLang="en-CA" sz="1600"/>
                <a:t>Submit and monitor homology modelling jobs.</a:t>
              </a:r>
              <a:endParaRPr lang="x-none" altLang="en-CA" sz="1600" baseline="-25000"/>
            </a:p>
          </p:txBody>
        </p:sp>
        <p:sp>
          <p:nvSpPr>
            <p:cNvPr id="25" name="TextBox 24"/>
            <p:cNvSpPr txBox="1"/>
            <p:nvPr/>
          </p:nvSpPr>
          <p:spPr>
            <a:xfrm>
              <a:off x="1190" y="6875"/>
              <a:ext cx="2859" cy="1299"/>
            </a:xfrm>
            <a:prstGeom prst="rect">
              <a:avLst/>
            </a:prstGeom>
            <a:noFill/>
          </p:spPr>
          <p:txBody>
            <a:bodyPr wrap="square" rtlCol="0">
              <a:spAutoFit/>
            </a:bodyPr>
            <a:p>
              <a:pPr algn="r"/>
              <a:r>
                <a:rPr lang="x-none" altLang="en-CA" sz="1600"/>
                <a:t>Submit and monitor mutation jobs.</a:t>
              </a:r>
              <a:endParaRPr lang="x-none" altLang="en-CA" sz="1600" baseline="-25000"/>
            </a:p>
          </p:txBody>
        </p:sp>
        <p:sp>
          <p:nvSpPr>
            <p:cNvPr id="26" name="Curved Down Arrow 25"/>
            <p:cNvSpPr/>
            <p:nvPr/>
          </p:nvSpPr>
          <p:spPr>
            <a:xfrm>
              <a:off x="4252" y="3359"/>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8" name="Curved Down Arrow 27"/>
            <p:cNvSpPr/>
            <p:nvPr/>
          </p:nvSpPr>
          <p:spPr>
            <a:xfrm rot="10800000">
              <a:off x="4138" y="6988"/>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9" name="Curved Down Arrow 28"/>
            <p:cNvSpPr/>
            <p:nvPr/>
          </p:nvSpPr>
          <p:spPr>
            <a:xfrm rot="5400000">
              <a:off x="6179" y="5172"/>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cxnSp>
          <p:nvCxnSpPr>
            <p:cNvPr id="30" name="Straight Arrow Connector 29"/>
            <p:cNvCxnSpPr/>
            <p:nvPr/>
          </p:nvCxnSpPr>
          <p:spPr>
            <a:xfrm flipH="1">
              <a:off x="2210" y="6080"/>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a:off x="2210" y="6307"/>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a:blip r:embed="rId3"/>
            <a:stretch>
              <a:fillRect/>
            </a:stretch>
          </p:blipFill>
          <p:spPr>
            <a:xfrm>
              <a:off x="4140" y="4948"/>
              <a:ext cx="579" cy="579"/>
            </a:xfrm>
            <a:prstGeom prst="rect">
              <a:avLst/>
            </a:prstGeom>
          </p:spPr>
        </p:pic>
        <p:sp>
          <p:nvSpPr>
            <p:cNvPr id="33" name="Rectangle 32"/>
            <p:cNvSpPr/>
            <p:nvPr/>
          </p:nvSpPr>
          <p:spPr>
            <a:xfrm>
              <a:off x="1077" y="5829"/>
              <a:ext cx="1134" cy="724"/>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Job status</a:t>
              </a:r>
              <a:endParaRPr lang="x-none" altLang="en-CA" sz="1000">
                <a:solidFill>
                  <a:schemeClr val="tx1"/>
                </a:solidFill>
                <a:sym typeface="+mn-ea"/>
              </a:endParaRPr>
            </a:p>
          </p:txBody>
        </p:sp>
      </p:grpSp>
      <p:pic>
        <p:nvPicPr>
          <p:cNvPr id="37" name="Picture 36" descr="queue"/>
          <p:cNvPicPr>
            <a:picLocks noChangeAspect="1"/>
          </p:cNvPicPr>
          <p:nvPr/>
        </p:nvPicPr>
        <p:blipFill>
          <a:blip r:embed="rId4"/>
          <a:stretch>
            <a:fillRect/>
          </a:stretch>
        </p:blipFill>
        <p:spPr>
          <a:xfrm>
            <a:off x="6012180" y="908685"/>
            <a:ext cx="509905" cy="586740"/>
          </a:xfrm>
          <a:prstGeom prst="rect">
            <a:avLst/>
          </a:prstGeom>
        </p:spPr>
      </p:pic>
      <p:pic>
        <p:nvPicPr>
          <p:cNvPr id="38" name="Picture 37" descr="queue"/>
          <p:cNvPicPr>
            <a:picLocks noChangeAspect="1"/>
          </p:cNvPicPr>
          <p:nvPr/>
        </p:nvPicPr>
        <p:blipFill>
          <a:blip r:embed="rId5"/>
          <a:stretch>
            <a:fillRect/>
          </a:stretch>
        </p:blipFill>
        <p:spPr>
          <a:xfrm rot="5400000">
            <a:off x="7562215" y="1757680"/>
            <a:ext cx="509905" cy="586740"/>
          </a:xfrm>
          <a:prstGeom prst="rect">
            <a:avLst/>
          </a:prstGeom>
        </p:spPr>
      </p:pic>
      <p:pic>
        <p:nvPicPr>
          <p:cNvPr id="39" name="Picture 38" descr="queue"/>
          <p:cNvPicPr>
            <a:picLocks noChangeAspect="1"/>
          </p:cNvPicPr>
          <p:nvPr/>
        </p:nvPicPr>
        <p:blipFill>
          <a:blip r:embed="rId6"/>
          <a:stretch>
            <a:fillRect/>
          </a:stretch>
        </p:blipFill>
        <p:spPr>
          <a:xfrm rot="10800000">
            <a:off x="6652260" y="3284855"/>
            <a:ext cx="509905" cy="5867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Results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endParaRPr lang="x-none" altLang="en-CA"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Results</a:t>
            </a:r>
            <a:r>
              <a:rPr lang="x-none" altLang="en-CA" b="0" dirty="0" smtClean="0"/>
              <a:t> - Datasets</a:t>
            </a:r>
            <a:endParaRPr lang="x-none" altLang="en-CA" b="0" dirty="0" smtClean="0"/>
          </a:p>
        </p:txBody>
      </p:sp>
      <p:sp>
        <p:nvSpPr>
          <p:cNvPr id="2" name="TextBox 1"/>
          <p:cNvSpPr txBox="1"/>
          <p:nvPr/>
        </p:nvSpPr>
        <p:spPr>
          <a:xfrm>
            <a:off x="971550" y="1543685"/>
            <a:ext cx="1573530" cy="3933825"/>
          </a:xfrm>
          <a:prstGeom prst="rect">
            <a:avLst/>
          </a:prstGeom>
          <a:noFill/>
        </p:spPr>
        <p:txBody>
          <a:bodyPr wrap="none" rtlCol="0">
            <a:spAutoFit/>
          </a:bodyPr>
          <a:p>
            <a:r>
              <a:rPr lang="x-none" altLang="en-CA"/>
              <a:t>Protherm</a:t>
            </a:r>
            <a:endParaRPr lang="x-none" altLang="en-CA"/>
          </a:p>
          <a:p>
            <a:r>
              <a:rPr lang="x-none" altLang="en-CA"/>
              <a:t>Skempi</a:t>
            </a:r>
            <a:endParaRPr lang="x-none" altLang="en-CA"/>
          </a:p>
          <a:p>
            <a:endParaRPr lang="x-none" altLang="en-CA"/>
          </a:p>
          <a:p>
            <a:r>
              <a:rPr lang="x-none" altLang="en-CA"/>
              <a:t>Taipale</a:t>
            </a:r>
            <a:endParaRPr lang="x-none" altLang="en-CA"/>
          </a:p>
          <a:p>
            <a:r>
              <a:rPr lang="x-none" altLang="en-CA"/>
              <a:t>Taipale PPI</a:t>
            </a:r>
            <a:endParaRPr lang="x-none" altLang="en-CA"/>
          </a:p>
          <a:p>
            <a:r>
              <a:rPr lang="x-none" altLang="en-CA"/>
              <a:t>Taipale GPCA</a:t>
            </a:r>
            <a:endParaRPr lang="x-none" altLang="en-CA"/>
          </a:p>
          <a:p>
            <a:endParaRPr lang="x-none" altLang="en-CA"/>
          </a:p>
          <a:p>
            <a:r>
              <a:rPr lang="x-none" altLang="en-CA"/>
              <a:t>SUMO Ligase</a:t>
            </a:r>
            <a:endParaRPr lang="x-none" altLang="en-CA"/>
          </a:p>
          <a:p>
            <a:r>
              <a:rPr lang="x-none" altLang="en-CA"/>
              <a:t>AB-Bind</a:t>
            </a:r>
            <a:endParaRPr lang="x-none" altLang="en-CA"/>
          </a:p>
          <a:p>
            <a:r>
              <a:rPr lang="x-none" altLang="en-CA"/>
              <a:t>Benedix </a:t>
            </a:r>
            <a:r>
              <a:rPr lang="x-none" altLang="en-CA" i="1"/>
              <a:t>et al.</a:t>
            </a:r>
            <a:endParaRPr lang="x-none" altLang="en-CA" i="1"/>
          </a:p>
          <a:p>
            <a:endParaRPr lang="x-none" altLang="en-CA"/>
          </a:p>
          <a:p>
            <a:r>
              <a:rPr lang="x-none" altLang="en-CA"/>
              <a:t>Humsavar</a:t>
            </a:r>
            <a:endParaRPr lang="x-none" altLang="en-CA"/>
          </a:p>
          <a:p>
            <a:r>
              <a:rPr lang="x-none" altLang="en-CA"/>
              <a:t>Clinvar</a:t>
            </a:r>
            <a:endParaRPr lang="x-none" altLang="en-CA"/>
          </a:p>
          <a:p>
            <a:r>
              <a:rPr lang="x-none" altLang="en-CA"/>
              <a:t>COSMIC</a:t>
            </a:r>
            <a:endParaRPr lang="x-none" alt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Core </a:t>
            </a:r>
            <a:r>
              <a:rPr lang="x-none" altLang="en-CA" b="0" dirty="0" smtClean="0">
                <a:sym typeface="+mn-ea"/>
              </a:rPr>
              <a:t>parameter search</a:t>
            </a:r>
            <a:endParaRPr lang="x-none" altLang="en-CA" b="0" dirty="0" smtClean="0"/>
          </a:p>
        </p:txBody>
      </p:sp>
      <p:pic>
        <p:nvPicPr>
          <p:cNvPr id="3" name="Picture 2" descr="/home/kimlab1/strokach/documents/manuscripts/msc_thesis/static/elaspic_training_set/machine_learning/gridsearch_core.pnggridsearch_core"/>
          <p:cNvPicPr>
            <a:picLocks noChangeAspect="1"/>
          </p:cNvPicPr>
          <p:nvPr/>
        </p:nvPicPr>
        <p:blipFill>
          <a:blip r:embed="rId1"/>
          <a:srcRect/>
          <a:stretch>
            <a:fillRect/>
          </a:stretch>
        </p:blipFill>
        <p:spPr>
          <a:xfrm>
            <a:off x="953" y="955801"/>
            <a:ext cx="9143365" cy="427418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feature elimination</a:t>
            </a:r>
            <a:endParaRPr lang="x-none" altLang="en-CA" b="0" dirty="0" smtClean="0"/>
          </a:p>
        </p:txBody>
      </p:sp>
      <p:pic>
        <p:nvPicPr>
          <p:cNvPr id="3" name="Picture 2" descr="/home/kimlab1/strokach/documents/manuscripts/msc_thesis/static/elaspic_training_set/machine_learning/feature_elimination_core.pngfeature_elimination_cor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important features</a:t>
            </a:r>
            <a:endParaRPr lang="x-none" altLang="en-CA" b="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cross-validation</a:t>
            </a:r>
            <a:endParaRPr lang="x-none" altLang="en-CA" b="0" dirty="0" smtClean="0"/>
          </a:p>
        </p:txBody>
      </p:sp>
      <p:pic>
        <p:nvPicPr>
          <p:cNvPr id="3" name="Picture 2" descr="crossvalidation_performance_core"/>
          <p:cNvPicPr>
            <a:picLocks noChangeAspect="1"/>
          </p:cNvPicPr>
          <p:nvPr/>
        </p:nvPicPr>
        <p:blipFill>
          <a:blip r:embed="rId1"/>
          <a:stretch>
            <a:fillRect/>
          </a:stretch>
        </p:blipFill>
        <p:spPr>
          <a:xfrm>
            <a:off x="1187450" y="1124585"/>
            <a:ext cx="6669405" cy="46062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validation/test performance</a:t>
            </a:r>
            <a:endParaRPr lang="x-none" altLang="en-CA" b="0" dirty="0" smtClean="0"/>
          </a:p>
        </p:txBody>
      </p:sp>
      <p:pic>
        <p:nvPicPr>
          <p:cNvPr id="4" name="Picture 3" descr="validation_performance_core"/>
          <p:cNvPicPr>
            <a:picLocks noChangeAspect="1"/>
          </p:cNvPicPr>
          <p:nvPr/>
        </p:nvPicPr>
        <p:blipFill>
          <a:blip r:embed="rId1"/>
          <a:stretch>
            <a:fillRect/>
          </a:stretch>
        </p:blipFill>
        <p:spPr>
          <a:xfrm>
            <a:off x="1475740" y="1340485"/>
            <a:ext cx="6281420" cy="2174240"/>
          </a:xfrm>
          <a:prstGeom prst="rect">
            <a:avLst/>
          </a:prstGeom>
        </p:spPr>
      </p:pic>
      <p:pic>
        <p:nvPicPr>
          <p:cNvPr id="5" name="Picture 4" descr="test_performance_core"/>
          <p:cNvPicPr>
            <a:picLocks noChangeAspect="1"/>
          </p:cNvPicPr>
          <p:nvPr/>
        </p:nvPicPr>
        <p:blipFill>
          <a:blip r:embed="rId2"/>
          <a:stretch>
            <a:fillRect/>
          </a:stretch>
        </p:blipFill>
        <p:spPr>
          <a:xfrm>
            <a:off x="611505" y="4005580"/>
            <a:ext cx="8072755" cy="224599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CA"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parameter search</a:t>
            </a:r>
            <a:endParaRPr lang="x-none" altLang="en-CA" b="0" dirty="0" smtClean="0"/>
          </a:p>
        </p:txBody>
      </p:sp>
      <p:pic>
        <p:nvPicPr>
          <p:cNvPr id="3" name="Picture 2" descr="/home/kimlab1/strokach/documents/manuscripts/msc_thesis/static/elaspic_training_set/machine_learning/gridsearch_interface.pnggridsearch_interface"/>
          <p:cNvPicPr>
            <a:picLocks noChangeAspect="1"/>
          </p:cNvPicPr>
          <p:nvPr/>
        </p:nvPicPr>
        <p:blipFill>
          <a:blip r:embed="rId1"/>
          <a:srcRect/>
          <a:stretch>
            <a:fillRect/>
          </a:stretch>
        </p:blipFill>
        <p:spPr>
          <a:xfrm>
            <a:off x="0" y="955641"/>
            <a:ext cx="9143365" cy="4274185"/>
          </a:xfrm>
          <a:prstGeom prst="rect">
            <a:avLst/>
          </a:prstGeom>
        </p:spPr>
      </p:pic>
      <p:sp>
        <p:nvSpPr>
          <p:cNvPr id="5" name="TextBox 4"/>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feature elimination</a:t>
            </a:r>
            <a:endParaRPr lang="x-none" altLang="en-CA" b="0" dirty="0" smtClean="0"/>
          </a:p>
        </p:txBody>
      </p:sp>
      <p:pic>
        <p:nvPicPr>
          <p:cNvPr id="3" name="Picture 2" descr="/home/kimlab1/strokach/documents/manuscripts/msc_thesis/static/elaspic_training_set/machine_learning/feature_elimination_interface.pngfeature_elimination_interfac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important features</a:t>
            </a:r>
            <a:endParaRPr lang="x-none" altLang="en-CA" b="0"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cross-validation</a:t>
            </a:r>
            <a:endParaRPr lang="x-none" altLang="en-CA" b="0" dirty="0" smtClean="0"/>
          </a:p>
        </p:txBody>
      </p:sp>
      <p:pic>
        <p:nvPicPr>
          <p:cNvPr id="3" name="Picture 2" descr="/home/kimlab1/strokach/documents/manuscripts/msc_thesis/static/elaspic_training_set/validation/crossvalidation_performance_interface.pngcrossvalidation_performance_interface"/>
          <p:cNvPicPr>
            <a:picLocks noChangeAspect="1"/>
          </p:cNvPicPr>
          <p:nvPr/>
        </p:nvPicPr>
        <p:blipFill>
          <a:blip r:embed="rId1"/>
          <a:srcRect/>
          <a:stretch>
            <a:fillRect/>
          </a:stretch>
        </p:blipFill>
        <p:spPr>
          <a:xfrm>
            <a:off x="1187450" y="1124903"/>
            <a:ext cx="6669405" cy="46056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a:t>
            </a:r>
            <a:r>
              <a:rPr lang="x-none" altLang="en-CA" b="0" dirty="0" smtClean="0"/>
              <a:t>validation/test performance</a:t>
            </a:r>
            <a:endParaRPr lang="x-none" altLang="en-CA" b="0" dirty="0" smtClean="0"/>
          </a:p>
        </p:txBody>
      </p:sp>
      <p:pic>
        <p:nvPicPr>
          <p:cNvPr id="4" name="Picture 3" descr="/home/kimlab1/strokach/documents/manuscripts/msc_thesis/static/elaspic_training_set/validation/validation_performance_interface.pngvalidation_performance_interface"/>
          <p:cNvPicPr>
            <a:picLocks noChangeAspect="1"/>
          </p:cNvPicPr>
          <p:nvPr/>
        </p:nvPicPr>
        <p:blipFill>
          <a:blip r:embed="rId1"/>
          <a:srcRect/>
          <a:stretch>
            <a:fillRect/>
          </a:stretch>
        </p:blipFill>
        <p:spPr>
          <a:xfrm>
            <a:off x="1076960" y="1052830"/>
            <a:ext cx="7094220" cy="1955800"/>
          </a:xfrm>
          <a:prstGeom prst="rect">
            <a:avLst/>
          </a:prstGeom>
        </p:spPr>
      </p:pic>
      <p:pic>
        <p:nvPicPr>
          <p:cNvPr id="5" name="Picture 4" descr="/home/kimlab1/strokach/documents/manuscripts/msc_thesis/static/elaspic_training_set/validation/test_performance_interface.pngtest_performance_interface"/>
          <p:cNvPicPr>
            <a:picLocks noChangeAspect="1"/>
          </p:cNvPicPr>
          <p:nvPr/>
        </p:nvPicPr>
        <p:blipFill>
          <a:blip r:embed="rId2"/>
          <a:srcRect/>
          <a:stretch>
            <a:fillRect/>
          </a:stretch>
        </p:blipFill>
        <p:spPr>
          <a:xfrm>
            <a:off x="247650" y="3361055"/>
            <a:ext cx="8752840" cy="330073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Discussion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309110"/>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2245" y="908685"/>
            <a:ext cx="6888480" cy="5688330"/>
          </a:xfrm>
        </p:spPr>
        <p:txBody>
          <a:bodyPr>
            <a:noAutofit/>
          </a:bodyPr>
          <a:p>
            <a:pPr fontAlgn="auto">
              <a:spcBef>
                <a:spcPts val="600"/>
              </a:spcBef>
              <a:spcAft>
                <a:spcPts val="600"/>
              </a:spcAft>
            </a:pPr>
            <a:r>
              <a:rPr lang="x-none" altLang="en-CA" sz="2400">
                <a:latin typeface="Euphemia" charset="0"/>
              </a:rPr>
              <a:t>"∆</a:t>
            </a:r>
            <a:r>
              <a:rPr lang="x-none" altLang="en-CA" sz="2400">
                <a:latin typeface="Euphemia" charset="0"/>
                <a:sym typeface="+mn-ea"/>
              </a:rPr>
              <a:t>∆G' is a worse predictor of mutation deleteriousness than conservation score.</a:t>
            </a:r>
            <a:endParaRPr lang="x-none" altLang="en-CA" sz="2400">
              <a:latin typeface="Euphemia" charset="0"/>
              <a:sym typeface="+mn-ea"/>
            </a:endParaRPr>
          </a:p>
          <a:p>
            <a:pPr fontAlgn="auto">
              <a:spcBef>
                <a:spcPts val="600"/>
              </a:spcBef>
              <a:spcAft>
                <a:spcPts val="600"/>
              </a:spcAft>
            </a:pPr>
            <a:r>
              <a:rPr lang="x-none" altLang="en-CA" sz="2400">
                <a:latin typeface="Euphemia" charset="0"/>
              </a:rPr>
              <a:t>This holds true even for interface mutations.</a:t>
            </a:r>
            <a:endParaRPr lang="x-none" altLang="en-CA" sz="2400">
              <a:latin typeface="Euphemia" charset="0"/>
            </a:endParaRPr>
          </a:p>
          <a:p>
            <a:pPr fontAlgn="auto">
              <a:spcBef>
                <a:spcPts val="600"/>
              </a:spcBef>
              <a:spcAft>
                <a:spcPts val="600"/>
              </a:spcAft>
            </a:pPr>
            <a:r>
              <a:rPr lang="x-none" altLang="en-CA" sz="2400">
                <a:latin typeface="Euphemia" charset="0"/>
                <a:sym typeface="+mn-ea"/>
              </a:rPr>
              <a:t>No evidence that "edgetic' mutations are more likely to be disease causing.</a:t>
            </a:r>
            <a:endParaRPr lang="x-none" altLang="en-CA" sz="2400">
              <a:latin typeface="Euphemia" charset="0"/>
              <a:sym typeface="+mn-ea"/>
            </a:endParaRPr>
          </a:p>
          <a:p>
            <a:pPr fontAlgn="auto">
              <a:spcBef>
                <a:spcPts val="600"/>
              </a:spcBef>
              <a:spcAft>
                <a:spcPts val="600"/>
              </a:spcAft>
            </a:pPr>
            <a:r>
              <a:rPr lang="x-none" altLang="en-CA" sz="2400">
                <a:latin typeface="Euphemia" charset="0"/>
              </a:rPr>
              <a:t>The only dataset with low correlation with Provean is AB-Bind.</a:t>
            </a:r>
            <a:endParaRPr lang="x-none" altLang="en-CA" sz="2400">
              <a:latin typeface="Euphemia" charset="0"/>
            </a:endParaRPr>
          </a:p>
          <a:p>
            <a:pPr fontAlgn="auto">
              <a:spcBef>
                <a:spcPts val="600"/>
              </a:spcBef>
              <a:spcAft>
                <a:spcPts val="600"/>
              </a:spcAft>
            </a:pPr>
            <a:r>
              <a:rPr lang="x-none" altLang="en-CA" sz="2400">
                <a:latin typeface="Euphemia" charset="0"/>
                <a:sym typeface="+mn-ea"/>
              </a:rPr>
              <a:t>...</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Need to look at deleterious mutations with a small </a:t>
            </a:r>
            <a:r>
              <a:rPr lang="x-none" altLang="en-CA" sz="2400">
                <a:latin typeface="Euphemia" charset="0"/>
                <a:sym typeface="+mn-ea"/>
              </a:rPr>
              <a:t>∆∆G and benign mutations with a high ∆∆G...</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457835" y="908685"/>
            <a:ext cx="6807835" cy="5688330"/>
          </a:xfrm>
        </p:spPr>
        <p:txBody>
          <a:bodyPr/>
          <a:p>
            <a:pPr marL="0" indent="0" fontAlgn="auto">
              <a:spcBef>
                <a:spcPts val="600"/>
              </a:spcBef>
              <a:spcAft>
                <a:spcPts val="600"/>
              </a:spcAft>
              <a:buNone/>
            </a:pPr>
            <a:r>
              <a:rPr lang="x-none" altLang="en-CA">
                <a:latin typeface="Euphemia" charset="0"/>
              </a:rPr>
              <a:t>Most features are not very informative.</a:t>
            </a:r>
            <a:endParaRPr lang="x-none" altLang="en-CA">
              <a:latin typeface="Euphemia" charset="0"/>
            </a:endParaRPr>
          </a:p>
          <a:p>
            <a:pPr marL="457200" indent="-457200" fontAlgn="auto">
              <a:spcBef>
                <a:spcPts val="600"/>
              </a:spcBef>
              <a:spcAft>
                <a:spcPts val="600"/>
              </a:spcAft>
            </a:pPr>
            <a:r>
              <a:rPr lang="x-none" altLang="en-CA">
                <a:latin typeface="Euphemia" charset="0"/>
              </a:rPr>
              <a:t>Can achieve almost optimal performance on the core predictor with only 6 features.</a:t>
            </a:r>
            <a:endParaRPr lang="x-none" altLang="en-CA">
              <a:latin typeface="Euphemia" charset="0"/>
            </a:endParaRPr>
          </a:p>
        </p:txBody>
      </p:sp>
      <p:pic>
        <p:nvPicPr>
          <p:cNvPr id="7" name="Picture 6"/>
          <p:cNvPicPr>
            <a:picLocks noChangeAspect="1"/>
          </p:cNvPicPr>
          <p:nvPr/>
        </p:nvPicPr>
        <p:blipFill>
          <a:blip r:embed="rId1"/>
          <a:srcRect l="18447" r="20375"/>
          <a:stretch>
            <a:fillRect/>
          </a:stretch>
        </p:blipFill>
        <p:spPr>
          <a:xfrm flipH="1">
            <a:off x="7581900" y="4309110"/>
            <a:ext cx="1541145" cy="25215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p>
            <a:r>
              <a:rPr lang="x-none" altLang="en-CA"/>
              <a:t>Introduction</a:t>
            </a:r>
            <a:endParaRPr lang="x-none" altLang="en-CA"/>
          </a:p>
          <a:p>
            <a:r>
              <a:rPr lang="x-none" altLang="en-CA"/>
              <a:t>Implementation</a:t>
            </a:r>
            <a:endParaRPr lang="x-none" altLang="en-CA"/>
          </a:p>
          <a:p>
            <a:pPr lvl="1"/>
            <a:r>
              <a:rPr lang="x-none" altLang="en-CA" sz="2800"/>
              <a:t>ELASPIC database</a:t>
            </a:r>
            <a:endParaRPr lang="x-none" altLang="en-CA" sz="2800"/>
          </a:p>
          <a:p>
            <a:pPr lvl="1"/>
            <a:r>
              <a:rPr lang="x-none" altLang="en-CA" sz="2800"/>
              <a:t>Homology modelling of the human proteome</a:t>
            </a:r>
            <a:endParaRPr lang="x-none" altLang="en-CA" sz="2800"/>
          </a:p>
          <a:p>
            <a:pPr lvl="1"/>
            <a:r>
              <a:rPr lang="x-none" altLang="en-CA" sz="2800"/>
              <a:t>ELASPIC pipeline</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a:t>Discussion</a:t>
            </a:r>
            <a:endParaRPr lang="x-none" altLang="en-CA"/>
          </a:p>
          <a:p>
            <a:pPr lvl="1"/>
            <a:r>
              <a:rPr lang="x-none" altLang="en-CA"/>
              <a:t>What have we learned?</a:t>
            </a:r>
            <a:endParaRPr lang="x-none" altLang="en-CA"/>
          </a:p>
          <a:p>
            <a:pPr lvl="1"/>
            <a:r>
              <a:rPr lang="x-none" altLang="en-CA"/>
              <a:t>Future directions</a:t>
            </a:r>
            <a:endParaRPr lang="x-none" altLang="en-CA"/>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Future directions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endParaRPr lang="x-none" altLang="en-CA" i="1" dirty="0" smtClean="0"/>
          </a:p>
        </p:txBody>
      </p:sp>
      <p:sp>
        <p:nvSpPr>
          <p:cNvPr id="3" name="Content Placeholder 2"/>
          <p:cNvSpPr>
            <a:spLocks noGrp="1"/>
          </p:cNvSpPr>
          <p:nvPr>
            <p:ph idx="1"/>
          </p:nvPr>
        </p:nvSpPr>
        <p:spPr/>
        <p:txBody>
          <a:bodyPr/>
          <a:p>
            <a:pPr fontAlgn="auto">
              <a:spcBef>
                <a:spcPts val="1200"/>
              </a:spcBef>
              <a:spcAft>
                <a:spcPts val="1200"/>
              </a:spcAft>
            </a:pPr>
            <a:r>
              <a:rPr lang="x-none" altLang="en-CA"/>
              <a:t>Better features and model</a:t>
            </a:r>
            <a:endParaRPr lang="x-none" altLang="en-CA"/>
          </a:p>
          <a:p>
            <a:pPr fontAlgn="auto">
              <a:spcBef>
                <a:spcPts val="1200"/>
              </a:spcBef>
              <a:spcAft>
                <a:spcPts val="1200"/>
              </a:spcAft>
            </a:pPr>
            <a:r>
              <a:rPr lang="x-none" altLang="en-CA"/>
              <a:t>More training data</a:t>
            </a:r>
            <a:endParaRPr lang="x-none" altLang="en-CA"/>
          </a:p>
          <a:p>
            <a:pPr fontAlgn="auto">
              <a:spcBef>
                <a:spcPts val="1200"/>
              </a:spcBef>
              <a:spcAft>
                <a:spcPts val="1200"/>
              </a:spcAft>
            </a:pPr>
            <a:r>
              <a:rPr lang="x-none" altLang="en-CA"/>
              <a:t>ELASPIC v2.0 / lessons learned</a:t>
            </a:r>
            <a:endParaRPr lang="x-none" altLang="en-CA"/>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2533015"/>
          </a:xfrm>
          <a:prstGeom prst="rect">
            <a:avLst/>
          </a:prstGeom>
          <a:noFill/>
        </p:spPr>
        <p:txBody>
          <a:bodyPr wrap="square" rtlCol="0">
            <a:spAutoFit/>
          </a:bodyPr>
          <a:p>
            <a:pPr indent="0">
              <a:buFont typeface="Arial" panose="02080604020202020204" charset="0"/>
              <a:buNone/>
            </a:pPr>
            <a:r>
              <a:rPr lang="x-none" altLang="en-CA" sz="3200" dirty="0" smtClean="0"/>
              <a:t>Lessons from convolutional neural networks:</a:t>
            </a:r>
            <a:endParaRPr lang="x-none" altLang="en-CA" sz="3200" dirty="0" smtClean="0"/>
          </a:p>
          <a:p>
            <a:pPr marL="571500" indent="-571500">
              <a:buFont typeface="Arial" panose="02080604020202020204" charset="0"/>
              <a:buChar char="•"/>
            </a:pPr>
            <a:r>
              <a:rPr lang="x-none" altLang="en-CA" sz="3200" dirty="0" smtClean="0"/>
              <a:t>Pretrain a deep ConvNet on a large dataset (e.g. ImageNet)</a:t>
            </a:r>
            <a:endParaRPr lang="x-none" altLang="en-CA" sz="3200" dirty="0" smtClean="0"/>
          </a:p>
          <a:p>
            <a:pPr marL="571500" indent="-571500">
              <a:buFont typeface="Arial" panose="02080604020202020204" charset="0"/>
              <a:buChar char="•"/>
            </a:pPr>
            <a:r>
              <a:rPr lang="x-none" altLang="en-CA" sz="3200" dirty="0" smtClean="0"/>
              <a:t>Use the first layer(s) in other applications with a smaller training set</a:t>
            </a:r>
            <a:endParaRPr lang="x-none" altLang="en-CA" sz="3200" dirty="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3" name="Picture 2"/>
          <p:cNvPicPr>
            <a:picLocks noChangeAspect="1"/>
          </p:cNvPicPr>
          <p:nvPr/>
        </p:nvPicPr>
        <p:blipFill>
          <a:blip r:embed="rId1"/>
          <a:stretch>
            <a:fillRect/>
          </a:stretch>
        </p:blipFill>
        <p:spPr>
          <a:xfrm>
            <a:off x="683260" y="837565"/>
            <a:ext cx="7957820" cy="3596005"/>
          </a:xfrm>
          <a:prstGeom prst="rect">
            <a:avLst/>
          </a:prstGeom>
        </p:spPr>
      </p:pic>
      <p:pic>
        <p:nvPicPr>
          <p:cNvPr id="4" name="Picture 3"/>
          <p:cNvPicPr>
            <a:picLocks noChangeAspect="1"/>
          </p:cNvPicPr>
          <p:nvPr/>
        </p:nvPicPr>
        <p:blipFill>
          <a:blip r:embed="rId2"/>
          <a:stretch>
            <a:fillRect/>
          </a:stretch>
        </p:blipFill>
        <p:spPr>
          <a:xfrm>
            <a:off x="2119313" y="4509770"/>
            <a:ext cx="5085715" cy="20764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5" name="Picture 4"/>
          <p:cNvPicPr>
            <a:picLocks noChangeAspect="1"/>
          </p:cNvPicPr>
          <p:nvPr/>
        </p:nvPicPr>
        <p:blipFill>
          <a:blip r:embed="rId1"/>
          <a:stretch>
            <a:fillRect/>
          </a:stretch>
        </p:blipFill>
        <p:spPr>
          <a:xfrm>
            <a:off x="395605" y="980440"/>
            <a:ext cx="4370070" cy="4773295"/>
          </a:xfrm>
          <a:prstGeom prst="rect">
            <a:avLst/>
          </a:prstGeom>
        </p:spPr>
      </p:pic>
      <p:sp>
        <p:nvSpPr>
          <p:cNvPr id="6" name="Right Brace 5"/>
          <p:cNvSpPr/>
          <p:nvPr/>
        </p:nvSpPr>
        <p:spPr>
          <a:xfrm>
            <a:off x="4932680" y="1052830"/>
            <a:ext cx="575945" cy="187198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7" name="Right Brace 6"/>
          <p:cNvSpPr/>
          <p:nvPr/>
        </p:nvSpPr>
        <p:spPr>
          <a:xfrm>
            <a:off x="4932680" y="2997200"/>
            <a:ext cx="575945" cy="138557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8" name="TextBox 7"/>
          <p:cNvSpPr txBox="1"/>
          <p:nvPr/>
        </p:nvSpPr>
        <p:spPr>
          <a:xfrm>
            <a:off x="5723890" y="1506220"/>
            <a:ext cx="2428875" cy="916305"/>
          </a:xfrm>
          <a:prstGeom prst="rect">
            <a:avLst/>
          </a:prstGeom>
          <a:noFill/>
        </p:spPr>
        <p:txBody>
          <a:bodyPr wrap="square" rtlCol="0">
            <a:spAutoFit/>
          </a:bodyPr>
          <a:p>
            <a:r>
              <a:rPr lang="x-none" altLang="en-CA"/>
              <a:t>Train to predict the deleteriousness of mutations.</a:t>
            </a:r>
            <a:endParaRPr lang="x-none" altLang="en-CA"/>
          </a:p>
        </p:txBody>
      </p:sp>
      <p:sp>
        <p:nvSpPr>
          <p:cNvPr id="9" name="TextBox 8"/>
          <p:cNvSpPr txBox="1"/>
          <p:nvPr/>
        </p:nvSpPr>
        <p:spPr>
          <a:xfrm>
            <a:off x="5723890" y="3488055"/>
            <a:ext cx="2428875" cy="384175"/>
          </a:xfrm>
          <a:prstGeom prst="rect">
            <a:avLst/>
          </a:prstGeom>
          <a:noFill/>
        </p:spPr>
        <p:txBody>
          <a:bodyPr wrap="square" rtlCol="0">
            <a:spAutoFit/>
          </a:bodyPr>
          <a:p>
            <a:r>
              <a:rPr lang="x-none" altLang="en-CA"/>
              <a:t>Train to predict </a:t>
            </a:r>
            <a:r>
              <a:rPr lang="x-none" altLang="en-CA">
                <a:latin typeface="Noto Sans" charset="0"/>
                <a:sym typeface="+mn-ea"/>
              </a:rPr>
              <a:t>∆∆G.</a:t>
            </a:r>
            <a:endParaRPr lang="x-none" altLang="en-CA">
              <a:latin typeface="Noto Sans" charset="0"/>
            </a:endParaRPr>
          </a:p>
        </p:txBody>
      </p:sp>
      <p:pic>
        <p:nvPicPr>
          <p:cNvPr id="11" name="Picture 10" descr="gridsearch_core"/>
          <p:cNvPicPr>
            <a:picLocks noChangeAspect="1"/>
          </p:cNvPicPr>
          <p:nvPr/>
        </p:nvPicPr>
        <p:blipFill>
          <a:blip r:embed="rId2"/>
          <a:stretch>
            <a:fillRect/>
          </a:stretch>
        </p:blipFill>
        <p:spPr>
          <a:xfrm>
            <a:off x="6516370" y="5517515"/>
            <a:ext cx="2496820" cy="1174115"/>
          </a:xfrm>
          <a:prstGeom prst="rect">
            <a:avLst/>
          </a:prstGeom>
        </p:spPr>
      </p:pic>
      <p:sp>
        <p:nvSpPr>
          <p:cNvPr id="13" name="TextBox 12"/>
          <p:cNvSpPr txBox="1"/>
          <p:nvPr/>
        </p:nvSpPr>
        <p:spPr>
          <a:xfrm>
            <a:off x="197485" y="5816600"/>
            <a:ext cx="4914900" cy="588010"/>
          </a:xfrm>
          <a:prstGeom prst="rect">
            <a:avLst/>
          </a:prstGeom>
          <a:noFill/>
        </p:spPr>
        <p:txBody>
          <a:bodyPr wrap="square" rtlCol="0">
            <a:spAutoFit/>
          </a:bodyPr>
          <a:p>
            <a:pPr algn="l"/>
            <a:r>
              <a:rPr lang="en-CA" altLang="en-US" sz="1000" i="1"/>
              <a:t>Practical Lessons from Predicting Clicks on Ads at Facebook</a:t>
            </a:r>
            <a:r>
              <a:rPr lang="x-none" altLang="en-CA" sz="1000" i="1"/>
              <a:t>. </a:t>
            </a:r>
            <a:r>
              <a:rPr lang="x-none" altLang="en-CA" sz="1000"/>
              <a:t>He Xinran </a:t>
            </a:r>
            <a:r>
              <a:rPr lang="x-none" altLang="en-CA" sz="1000" i="1"/>
              <a:t>et al.</a:t>
            </a:r>
            <a:r>
              <a:rPr lang="x-none" altLang="en-CA" sz="1000"/>
              <a:t> International Workshop on Data Mining for Online Advertising (ADKDD). August 24, 2014.</a:t>
            </a:r>
            <a:endParaRPr lang="x-none" altLang="en-CA" sz="1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3020695"/>
          </a:xfrm>
          <a:prstGeom prst="rect">
            <a:avLst/>
          </a:prstGeom>
          <a:noFill/>
        </p:spPr>
        <p:txBody>
          <a:bodyPr wrap="square" rtlCol="0">
            <a:spAutoFit/>
          </a:bodyPr>
          <a:p>
            <a:pPr indent="0">
              <a:buFont typeface="Arial" panose="02080604020202020204" charset="0"/>
              <a:buNone/>
            </a:pPr>
            <a:r>
              <a:rPr lang="x-none" altLang="en-CA" sz="3200" dirty="0" smtClean="0"/>
              <a:t>Use the same approach for ELASPIC:</a:t>
            </a:r>
            <a:endParaRPr lang="x-none" altLang="en-CA" sz="3200" dirty="0" smtClean="0"/>
          </a:p>
          <a:p>
            <a:pPr marL="571500" indent="-571500">
              <a:buFont typeface="Arial" panose="02080604020202020204" charset="0"/>
              <a:buChar char="•"/>
            </a:pPr>
            <a:r>
              <a:rPr lang="x-none" altLang="en-CA" sz="3200" dirty="0" smtClean="0"/>
              <a:t>Feature extraction using a Gradient Boosting Classifier (GBC) trained to predict deleteriousness scores</a:t>
            </a:r>
            <a:endParaRPr lang="x-none" altLang="en-CA" sz="3200" dirty="0" smtClean="0"/>
          </a:p>
          <a:p>
            <a:pPr marL="571500" indent="-571500">
              <a:buFont typeface="Arial" panose="02080604020202020204" charset="0"/>
              <a:buChar char="•"/>
            </a:pPr>
            <a:r>
              <a:rPr lang="x-none" altLang="en-CA" sz="3200" dirty="0" smtClean="0"/>
              <a:t>Logistic regression using trained GBC features as input to predict mutation </a:t>
            </a:r>
            <a:endParaRPr lang="x-none" altLang="en-CA" sz="3200" dirty="0"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
        <p:nvSpPr>
          <p:cNvPr id="12" name="TextBox 11"/>
          <p:cNvSpPr txBox="1"/>
          <p:nvPr/>
        </p:nvSpPr>
        <p:spPr>
          <a:xfrm>
            <a:off x="251460" y="980440"/>
            <a:ext cx="8682990" cy="2227580"/>
          </a:xfrm>
          <a:prstGeom prst="rect">
            <a:avLst/>
          </a:prstGeom>
          <a:noFill/>
        </p:spPr>
        <p:txBody>
          <a:bodyPr wrap="square" rtlCol="0">
            <a:spAutoFit/>
          </a:bodyPr>
          <a:p>
            <a:pPr indent="0">
              <a:buFont typeface="Arial" panose="02080604020202020204" charset="0"/>
              <a:buNone/>
            </a:pPr>
            <a:r>
              <a:rPr lang="x-none" altLang="en-CA" sz="2800" dirty="0" smtClean="0"/>
              <a:t>Include </a:t>
            </a:r>
            <a:r>
              <a:rPr lang="x-none" altLang="en-CA" sz="2800" i="1" dirty="0" smtClean="0"/>
              <a:t>multi-residue mutations</a:t>
            </a:r>
            <a:endParaRPr lang="x-none" altLang="en-CA" sz="2800" i="1" dirty="0" smtClean="0"/>
          </a:p>
          <a:p>
            <a:pPr marL="571500" indent="-571500">
              <a:buFont typeface="Arial" panose="02080604020202020204" charset="0"/>
              <a:buChar char="•"/>
            </a:pPr>
            <a:r>
              <a:rPr lang="x-none" altLang="en-CA" sz="2800" dirty="0" smtClean="0"/>
              <a:t>Bootstrap </a:t>
            </a:r>
            <a:r>
              <a:rPr lang="x-none" altLang="en-CA" sz="2800" dirty="0" smtClean="0">
                <a:latin typeface="Noto Sans" charset="0"/>
                <a:sym typeface="+mn-ea"/>
              </a:rPr>
              <a:t>∆∆G scores of constituent mutations by normalizing the </a:t>
            </a:r>
            <a:r>
              <a:rPr lang="x-none" altLang="en-CA" sz="2800" dirty="0" smtClean="0">
                <a:latin typeface="Noto Sans" charset="0"/>
                <a:sym typeface="+mn-ea"/>
              </a:rPr>
              <a:t>∆∆G given by ELASIC by the divergence between the ELASPIC predicted and experimental values.</a:t>
            </a:r>
            <a:endParaRPr lang="x-none" altLang="en-CA" sz="2800" dirty="0" smtClean="0">
              <a:latin typeface="Noto Sans"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Even more data</a:t>
            </a:r>
            <a:endParaRPr lang="x-none" altLang="en-CA" b="0" dirty="0" smtClean="0"/>
          </a:p>
        </p:txBody>
      </p:sp>
      <p:sp>
        <p:nvSpPr>
          <p:cNvPr id="12" name="TextBox 11"/>
          <p:cNvSpPr txBox="1"/>
          <p:nvPr/>
        </p:nvSpPr>
        <p:spPr>
          <a:xfrm>
            <a:off x="251460" y="980440"/>
            <a:ext cx="8682990" cy="4361180"/>
          </a:xfrm>
          <a:prstGeom prst="rect">
            <a:avLst/>
          </a:prstGeom>
          <a:noFill/>
        </p:spPr>
        <p:txBody>
          <a:bodyPr wrap="square" rtlCol="0">
            <a:spAutoFit/>
          </a:bodyPr>
          <a:p>
            <a:pPr indent="0">
              <a:buFont typeface="Arial" panose="02080604020202020204" charset="0"/>
              <a:buNone/>
            </a:pPr>
            <a:r>
              <a:rPr lang="x-none" altLang="en-CA" sz="2800" dirty="0" smtClean="0"/>
              <a:t>Include other datasets following the same "bootstrap" procedure.</a:t>
            </a:r>
            <a:endParaRPr lang="x-none" altLang="en-CA" sz="2800" dirty="0" smtClean="0"/>
          </a:p>
          <a:p>
            <a:pPr marL="571500" indent="-571500">
              <a:buFont typeface="Arial" panose="02080604020202020204" charset="0"/>
              <a:buChar char="•"/>
            </a:pPr>
            <a:r>
              <a:rPr lang="x-none" altLang="en-CA" sz="2800" dirty="0" smtClean="0">
                <a:latin typeface="Noto Sans" charset="0"/>
                <a:sym typeface="+mn-ea"/>
              </a:rPr>
              <a:t>For the </a:t>
            </a:r>
            <a:r>
              <a:rPr lang="x-none" altLang="en-CA" sz="2800" i="1" dirty="0" smtClean="0">
                <a:latin typeface="Noto Sans" charset="0"/>
                <a:sym typeface="+mn-ea"/>
              </a:rPr>
              <a:t>core </a:t>
            </a:r>
            <a:r>
              <a:rPr lang="x-none" altLang="en-CA" sz="2800" dirty="0" smtClean="0">
                <a:latin typeface="Noto Sans" charset="0"/>
                <a:sym typeface="+mn-ea"/>
              </a:rPr>
              <a:t>predictor, create a dataset of mutations to thermophilic organism coming from nearest ancesstor.</a:t>
            </a:r>
            <a:endParaRPr lang="x-none" altLang="en-CA" sz="2800" dirty="0" smtClean="0">
              <a:latin typeface="Noto Sans" charset="0"/>
            </a:endParaRPr>
          </a:p>
          <a:p>
            <a:pPr marL="571500" indent="-571500">
              <a:buFont typeface="Arial" panose="02080604020202020204" charset="0"/>
              <a:buChar char="•"/>
            </a:pPr>
            <a:r>
              <a:rPr lang="x-none" altLang="en-CA" sz="2800" dirty="0" smtClean="0">
                <a:latin typeface="Noto Sans" charset="0"/>
              </a:rPr>
              <a:t>For the </a:t>
            </a:r>
            <a:r>
              <a:rPr lang="x-none" altLang="en-CA" sz="2800" i="1" dirty="0" smtClean="0">
                <a:latin typeface="Noto Sans" charset="0"/>
              </a:rPr>
              <a:t>interface </a:t>
            </a:r>
            <a:r>
              <a:rPr lang="x-none" altLang="en-CA" sz="2800" dirty="0" smtClean="0">
                <a:latin typeface="Noto Sans" charset="0"/>
              </a:rPr>
              <a:t>predictor, convert phage-display drop-off scores to </a:t>
            </a:r>
            <a:r>
              <a:rPr lang="x-none" altLang="en-CA" sz="2800" dirty="0" smtClean="0">
                <a:latin typeface="Noto Sans" charset="0"/>
                <a:sym typeface="+mn-ea"/>
              </a:rPr>
              <a:t>∆∆G and add to ELASPIC training set (maybe need to log-transform or perform other correctionns).</a:t>
            </a:r>
            <a:endParaRPr lang="x-none" altLang="en-CA" sz="2800" dirty="0" smtClean="0">
              <a:latin typeface="Noto Sans" charset="0"/>
              <a:sym typeface="+mn-ea"/>
            </a:endParaRPr>
          </a:p>
          <a:p>
            <a:pPr marL="571500" indent="-571500">
              <a:buFont typeface="Arial" panose="02080604020202020204" charset="0"/>
              <a:buChar char="•"/>
            </a:pPr>
            <a:endParaRPr lang="x-none" altLang="en-CA" sz="2800" dirty="0" smtClean="0">
              <a:latin typeface="Noto Sans"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"namespace"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"napespace"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x-none" altLang="en-CA"/>
              <a:t>Introduction</a:t>
            </a:r>
            <a:endParaRPr lang="x-none" altLang="en-CA"/>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interaction types</a:t>
            </a:r>
            <a:endParaRPr lang="x-none" altLang="en-CA" b="0" dirty="0" smtClean="0"/>
          </a:p>
        </p:txBody>
      </p:sp>
      <p:sp>
        <p:nvSpPr>
          <p:cNvPr id="12" name="TextBox 11"/>
          <p:cNvSpPr txBox="1"/>
          <p:nvPr/>
        </p:nvSpPr>
        <p:spPr>
          <a:xfrm>
            <a:off x="251460" y="980440"/>
            <a:ext cx="8682990" cy="6775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FoldX</a:t>
            </a: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3851910" y="2852420"/>
            <a:ext cx="4830445" cy="34855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491490" y="1374140"/>
            <a:ext cx="3464560" cy="489458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a:t>
            </a:r>
            <a:endParaRPr lang="en-CA" dirty="0"/>
          </a:p>
        </p:txBody>
      </p:sp>
      <p:grpSp>
        <p:nvGrpSpPr>
          <p:cNvPr id="93" name="Group 92"/>
          <p:cNvGrpSpPr/>
          <p:nvPr/>
        </p:nvGrpSpPr>
        <p:grpSpPr>
          <a:xfrm>
            <a:off x="192489" y="3280628"/>
            <a:ext cx="2651319" cy="2740660"/>
            <a:chOff x="35496" y="1624444"/>
            <a:chExt cx="2651319" cy="2740660"/>
          </a:xfrm>
        </p:grpSpPr>
        <p:grpSp>
          <p:nvGrpSpPr>
            <p:cNvPr id="49" name="Group 48"/>
            <p:cNvGrpSpPr/>
            <p:nvPr/>
          </p:nvGrpSpPr>
          <p:grpSpPr>
            <a:xfrm>
              <a:off x="179512" y="2504783"/>
              <a:ext cx="2357683" cy="1860321"/>
              <a:chOff x="2627784" y="1772816"/>
              <a:chExt cx="1486691" cy="1173068"/>
            </a:xfrm>
          </p:grpSpPr>
          <p:sp>
            <p:nvSpPr>
              <p:cNvPr id="51" name="TextBox 50"/>
              <p:cNvSpPr txBox="1"/>
              <p:nvPr/>
            </p:nvSpPr>
            <p:spPr>
              <a:xfrm>
                <a:off x="2627784" y="2554658"/>
                <a:ext cx="640391" cy="391226"/>
              </a:xfrm>
              <a:prstGeom prst="rect">
                <a:avLst/>
              </a:prstGeom>
              <a:noFill/>
            </p:spPr>
            <p:txBody>
              <a:bodyPr wrap="square" rtlCol="0" anchor="b">
                <a:spAutoFit/>
              </a:bodyPr>
              <a:lstStyle/>
              <a:p>
                <a:r>
                  <a:rPr lang="en-CA" sz="2800" dirty="0" smtClean="0"/>
                  <a:t>…</a:t>
                </a:r>
                <a:endParaRPr lang="en-CA" sz="2800" dirty="0"/>
              </a:p>
            </p:txBody>
          </p:sp>
          <p:cxnSp>
            <p:nvCxnSpPr>
              <p:cNvPr id="52" name="Straight Connector 51"/>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8" name="Rectangle 57"/>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0" name="TextBox 49"/>
            <p:cNvSpPr txBox="1"/>
            <p:nvPr/>
          </p:nvSpPr>
          <p:spPr>
            <a:xfrm>
              <a:off x="35496" y="1624444"/>
              <a:ext cx="2651319" cy="707886"/>
            </a:xfrm>
            <a:prstGeom prst="rect">
              <a:avLst/>
            </a:prstGeom>
            <a:noFill/>
          </p:spPr>
          <p:txBody>
            <a:bodyPr wrap="square" rtlCol="0">
              <a:spAutoFit/>
            </a:bodyPr>
            <a:lstStyle/>
            <a:p>
              <a:pPr algn="ctr"/>
              <a:r>
                <a:rPr lang="en-CA" sz="2000" dirty="0" smtClean="0"/>
                <a:t>CATH annotations of structures in the PDB</a:t>
              </a:r>
              <a:endParaRPr lang="en-CA" sz="2000" dirty="0"/>
            </a:p>
          </p:txBody>
        </p:sp>
      </p:grpSp>
      <p:grpSp>
        <p:nvGrpSpPr>
          <p:cNvPr id="94" name="Group 93"/>
          <p:cNvGrpSpPr/>
          <p:nvPr/>
        </p:nvGrpSpPr>
        <p:grpSpPr>
          <a:xfrm>
            <a:off x="6444208" y="3280628"/>
            <a:ext cx="2468927" cy="2452628"/>
            <a:chOff x="6495561" y="1624444"/>
            <a:chExt cx="2468927" cy="2452628"/>
          </a:xfrm>
        </p:grpSpPr>
        <p:grpSp>
          <p:nvGrpSpPr>
            <p:cNvPr id="64" name="Group 63"/>
            <p:cNvGrpSpPr/>
            <p:nvPr/>
          </p:nvGrpSpPr>
          <p:grpSpPr>
            <a:xfrm>
              <a:off x="6804248" y="2594878"/>
              <a:ext cx="1878463" cy="1482194"/>
              <a:chOff x="7261773" y="1679868"/>
              <a:chExt cx="1486691" cy="1173068"/>
            </a:xfrm>
          </p:grpSpPr>
          <p:sp>
            <p:nvSpPr>
              <p:cNvPr id="66" name="TextBox 65"/>
              <p:cNvSpPr txBox="1"/>
              <p:nvPr/>
            </p:nvSpPr>
            <p:spPr>
              <a:xfrm>
                <a:off x="7261773" y="2438839"/>
                <a:ext cx="640391" cy="414097"/>
              </a:xfrm>
              <a:prstGeom prst="rect">
                <a:avLst/>
              </a:prstGeom>
              <a:noFill/>
            </p:spPr>
            <p:txBody>
              <a:bodyPr wrap="square" rtlCol="0" anchor="b">
                <a:spAutoFit/>
              </a:bodyPr>
              <a:lstStyle/>
              <a:p>
                <a:r>
                  <a:rPr lang="en-CA" sz="2800" dirty="0" smtClean="0"/>
                  <a:t>…</a:t>
                </a:r>
                <a:endParaRPr lang="en-CA" sz="2800" dirty="0"/>
              </a:p>
            </p:txBody>
          </p:sp>
          <p:cxnSp>
            <p:nvCxnSpPr>
              <p:cNvPr id="67" name="Straight Connector 66"/>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70" name="Rectangle 69"/>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5" name="TextBox 64"/>
            <p:cNvSpPr txBox="1"/>
            <p:nvPr/>
          </p:nvSpPr>
          <p:spPr>
            <a:xfrm>
              <a:off x="6495561" y="1624444"/>
              <a:ext cx="2468927" cy="707886"/>
            </a:xfrm>
            <a:prstGeom prst="rect">
              <a:avLst/>
            </a:prstGeom>
            <a:noFill/>
          </p:spPr>
          <p:txBody>
            <a:bodyPr wrap="square" rtlCol="0">
              <a:spAutoFit/>
            </a:bodyPr>
            <a:lstStyle/>
            <a:p>
              <a:pPr algn="ctr"/>
              <a:r>
                <a:rPr lang="en-CA" sz="2000" dirty="0" smtClean="0"/>
                <a:t>CATH annotations for proteins in Uniprot</a:t>
              </a:r>
              <a:endParaRPr lang="en-CA" sz="2000" dirty="0"/>
            </a:p>
          </p:txBody>
        </p:sp>
      </p:grpSp>
      <p:grpSp>
        <p:nvGrpSpPr>
          <p:cNvPr id="92" name="Group 91"/>
          <p:cNvGrpSpPr/>
          <p:nvPr/>
        </p:nvGrpSpPr>
        <p:grpSpPr>
          <a:xfrm>
            <a:off x="3491880" y="3356992"/>
            <a:ext cx="2448272" cy="2036391"/>
            <a:chOff x="3396976" y="3629960"/>
            <a:chExt cx="2448272" cy="1599240"/>
          </a:xfrm>
        </p:grpSpPr>
        <p:grpSp>
          <p:nvGrpSpPr>
            <p:cNvPr id="73" name="Group 72"/>
            <p:cNvGrpSpPr/>
            <p:nvPr/>
          </p:nvGrpSpPr>
          <p:grpSpPr>
            <a:xfrm>
              <a:off x="3396976" y="3629960"/>
              <a:ext cx="2448272" cy="1599240"/>
              <a:chOff x="4427984" y="1196752"/>
              <a:chExt cx="2448272" cy="1599240"/>
            </a:xfrm>
          </p:grpSpPr>
          <p:sp>
            <p:nvSpPr>
              <p:cNvPr id="74" name="Rectangle 73"/>
              <p:cNvSpPr/>
              <p:nvPr/>
            </p:nvSpPr>
            <p:spPr>
              <a:xfrm>
                <a:off x="4427984"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5" name="TextBox 74"/>
              <p:cNvSpPr txBox="1"/>
              <p:nvPr/>
            </p:nvSpPr>
            <p:spPr>
              <a:xfrm>
                <a:off x="4427984" y="1201885"/>
                <a:ext cx="2444542" cy="400110"/>
              </a:xfrm>
              <a:prstGeom prst="rect">
                <a:avLst/>
              </a:prstGeom>
              <a:noFill/>
            </p:spPr>
            <p:txBody>
              <a:bodyPr wrap="square" rtlCol="0">
                <a:spAutoFit/>
              </a:bodyPr>
              <a:lstStyle/>
              <a:p>
                <a:pPr algn="ctr"/>
                <a:r>
                  <a:rPr lang="en-CA" sz="2000" dirty="0" smtClean="0"/>
                  <a:t>Library of HMMs</a:t>
                </a:r>
                <a:endParaRPr lang="en-CA" sz="2000" dirty="0"/>
              </a:p>
            </p:txBody>
          </p:sp>
          <p:grpSp>
            <p:nvGrpSpPr>
              <p:cNvPr id="76" name="Group 75"/>
              <p:cNvGrpSpPr/>
              <p:nvPr/>
            </p:nvGrpSpPr>
            <p:grpSpPr>
              <a:xfrm>
                <a:off x="4716019" y="1628800"/>
                <a:ext cx="1800197" cy="778204"/>
                <a:chOff x="4716019" y="1700808"/>
                <a:chExt cx="1800197" cy="778204"/>
              </a:xfrm>
            </p:grpSpPr>
            <p:grpSp>
              <p:nvGrpSpPr>
                <p:cNvPr id="77" name="Group 76"/>
                <p:cNvGrpSpPr/>
                <p:nvPr/>
              </p:nvGrpSpPr>
              <p:grpSpPr>
                <a:xfrm>
                  <a:off x="4716019" y="1700808"/>
                  <a:ext cx="792085" cy="314219"/>
                  <a:chOff x="4499992" y="1700808"/>
                  <a:chExt cx="792085" cy="314219"/>
                </a:xfrm>
              </p:grpSpPr>
              <p:sp>
                <p:nvSpPr>
                  <p:cNvPr id="87" name="Flowchart: Magnetic Disk 8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TextBox 87"/>
                  <p:cNvSpPr txBox="1"/>
                  <p:nvPr/>
                </p:nvSpPr>
                <p:spPr>
                  <a:xfrm>
                    <a:off x="4499992" y="1700808"/>
                    <a:ext cx="609883" cy="314219"/>
                  </a:xfrm>
                  <a:prstGeom prst="rect">
                    <a:avLst/>
                  </a:prstGeom>
                  <a:noFill/>
                </p:spPr>
                <p:txBody>
                  <a:bodyPr wrap="square" rtlCol="0">
                    <a:spAutoFit/>
                  </a:bodyPr>
                  <a:lstStyle/>
                  <a:p>
                    <a:pPr algn="ctr"/>
                    <a:r>
                      <a:rPr lang="en-CA" sz="1000" dirty="0" smtClean="0"/>
                      <a:t>CATH A HMM</a:t>
                    </a:r>
                    <a:endParaRPr lang="en-CA" sz="1000" dirty="0"/>
                  </a:p>
                </p:txBody>
              </p:sp>
            </p:grpSp>
            <p:grpSp>
              <p:nvGrpSpPr>
                <p:cNvPr id="78" name="Group 77"/>
                <p:cNvGrpSpPr/>
                <p:nvPr/>
              </p:nvGrpSpPr>
              <p:grpSpPr>
                <a:xfrm>
                  <a:off x="4716019" y="2164794"/>
                  <a:ext cx="792085" cy="314218"/>
                  <a:chOff x="4499992" y="1700808"/>
                  <a:chExt cx="792085" cy="314218"/>
                </a:xfrm>
              </p:grpSpPr>
              <p:sp>
                <p:nvSpPr>
                  <p:cNvPr id="85" name="Flowchart: Magnetic Disk 8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79" name="Group 78"/>
                <p:cNvGrpSpPr/>
                <p:nvPr/>
              </p:nvGrpSpPr>
              <p:grpSpPr>
                <a:xfrm>
                  <a:off x="5724131" y="1700808"/>
                  <a:ext cx="792085" cy="314218"/>
                  <a:chOff x="4499992" y="1700808"/>
                  <a:chExt cx="792085" cy="314218"/>
                </a:xfrm>
              </p:grpSpPr>
              <p:sp>
                <p:nvSpPr>
                  <p:cNvPr id="83" name="Flowchart: Magnetic Disk 82"/>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TextBox 83"/>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80" name="Group 79"/>
                <p:cNvGrpSpPr/>
                <p:nvPr/>
              </p:nvGrpSpPr>
              <p:grpSpPr>
                <a:xfrm>
                  <a:off x="5724131" y="2164794"/>
                  <a:ext cx="792085" cy="314218"/>
                  <a:chOff x="4499992" y="1700808"/>
                  <a:chExt cx="792085" cy="314218"/>
                </a:xfrm>
              </p:grpSpPr>
              <p:sp>
                <p:nvSpPr>
                  <p:cNvPr id="81" name="Flowchart: Magnetic Disk 8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grpSp>
        <p:sp>
          <p:nvSpPr>
            <p:cNvPr id="89" name="TextBox 88"/>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90" name="Right Arrow 89"/>
          <p:cNvSpPr/>
          <p:nvPr/>
        </p:nvSpPr>
        <p:spPr>
          <a:xfrm>
            <a:off x="2840098"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1" name="Right Arrow 90"/>
          <p:cNvSpPr/>
          <p:nvPr/>
        </p:nvSpPr>
        <p:spPr>
          <a:xfrm>
            <a:off x="6224474"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883" y="1191609"/>
            <a:ext cx="7000235" cy="138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 domain length</a:t>
            </a:r>
            <a:endParaRPr lang="en-CA" dirty="0"/>
          </a:p>
        </p:txBody>
      </p:sp>
      <p:pic>
        <p:nvPicPr>
          <p:cNvPr id="7170" name="Picture 2" descr="C:\Files\KimLab\documents\presentations\lab-meetings\15-03-21\domain_length_by_sourc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577607"/>
            <a:ext cx="7200000" cy="351568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7020272" y="940658"/>
            <a:ext cx="1783350" cy="1192198"/>
            <a:chOff x="7020272" y="940658"/>
            <a:chExt cx="1783350" cy="1192198"/>
          </a:xfrm>
        </p:grpSpPr>
        <p:grpSp>
          <p:nvGrpSpPr>
            <p:cNvPr id="21" name="Group 20"/>
            <p:cNvGrpSpPr/>
            <p:nvPr/>
          </p:nvGrpSpPr>
          <p:grpSpPr>
            <a:xfrm>
              <a:off x="7020272" y="1326830"/>
              <a:ext cx="1783350" cy="806026"/>
              <a:chOff x="7181138" y="1052736"/>
              <a:chExt cx="1783350" cy="806026"/>
            </a:xfrm>
          </p:grpSpPr>
          <p:grpSp>
            <p:nvGrpSpPr>
              <p:cNvPr id="22" name="Group 21"/>
              <p:cNvGrpSpPr/>
              <p:nvPr/>
            </p:nvGrpSpPr>
            <p:grpSpPr>
              <a:xfrm>
                <a:off x="7181138" y="1052736"/>
                <a:ext cx="1783350" cy="369332"/>
                <a:chOff x="7181138" y="1052736"/>
                <a:chExt cx="1783350" cy="369332"/>
              </a:xfrm>
            </p:grpSpPr>
            <p:cxnSp>
              <p:nvCxnSpPr>
                <p:cNvPr id="27" name="Straight Connector 26"/>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29" name="Rectangle 28"/>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p:cNvGrpSpPr/>
              <p:nvPr/>
            </p:nvGrpSpPr>
            <p:grpSpPr>
              <a:xfrm>
                <a:off x="7181138" y="1489430"/>
                <a:ext cx="1783350" cy="369332"/>
                <a:chOff x="7181138" y="1489430"/>
                <a:chExt cx="1783350" cy="369332"/>
              </a:xfrm>
            </p:grpSpPr>
            <p:cxnSp>
              <p:nvCxnSpPr>
                <p:cNvPr id="24" name="Straight Connector 23"/>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6" name="Rectangle 25"/>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TextBox 18"/>
            <p:cNvSpPr txBox="1"/>
            <p:nvPr/>
          </p:nvSpPr>
          <p:spPr>
            <a:xfrm>
              <a:off x="7020272" y="940658"/>
              <a:ext cx="564129" cy="400110"/>
            </a:xfrm>
            <a:prstGeom prst="rect">
              <a:avLst/>
            </a:prstGeom>
            <a:noFill/>
          </p:spPr>
          <p:txBody>
            <a:bodyPr wrap="none" rtlCol="0">
              <a:spAutoFit/>
            </a:bodyPr>
            <a:lstStyle/>
            <a:p>
              <a:r>
                <a:rPr lang="en-CA" sz="2000" dirty="0" smtClean="0"/>
                <a:t>e.g.</a:t>
              </a:r>
              <a:endParaRPr lang="en-CA" sz="2000" dirty="0"/>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coverage</a:t>
            </a:r>
            <a:endParaRPr lang="en-CA" dirty="0"/>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3"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7172" name="Group 7171"/>
          <p:cNvGrpSpPr/>
          <p:nvPr/>
        </p:nvGrpSpPr>
        <p:grpSpPr>
          <a:xfrm>
            <a:off x="7181138" y="2334942"/>
            <a:ext cx="1783350" cy="806026"/>
            <a:chOff x="7181138" y="2334942"/>
            <a:chExt cx="1783350" cy="806026"/>
          </a:xfrm>
        </p:grpSpPr>
        <p:grpSp>
          <p:nvGrpSpPr>
            <p:cNvPr id="3" name="Group 2"/>
            <p:cNvGrpSpPr/>
            <p:nvPr/>
          </p:nvGrpSpPr>
          <p:grpSpPr>
            <a:xfrm>
              <a:off x="7181138" y="2334942"/>
              <a:ext cx="1783350" cy="369332"/>
              <a:chOff x="7181138" y="2334942"/>
              <a:chExt cx="1783350" cy="369332"/>
            </a:xfrm>
          </p:grpSpPr>
          <p:cxnSp>
            <p:nvCxnSpPr>
              <p:cNvPr id="21" name="Straight Connector 20"/>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23" name="Rectangle 22"/>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p:cNvGrpSpPr/>
            <p:nvPr/>
          </p:nvGrpSpPr>
          <p:grpSpPr>
            <a:xfrm>
              <a:off x="7181138" y="2771636"/>
              <a:ext cx="1783350" cy="369332"/>
              <a:chOff x="7181138" y="2771636"/>
              <a:chExt cx="1783350" cy="369332"/>
            </a:xfrm>
          </p:grpSpPr>
          <p:cxnSp>
            <p:nvCxnSpPr>
              <p:cNvPr id="17" name="Straight Connector 16"/>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19" name="Rectangle 18"/>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171" name="Group 7170"/>
          <p:cNvGrpSpPr/>
          <p:nvPr/>
        </p:nvGrpSpPr>
        <p:grpSpPr>
          <a:xfrm>
            <a:off x="7181138" y="1052736"/>
            <a:ext cx="1783350" cy="806026"/>
            <a:chOff x="7181138" y="1052736"/>
            <a:chExt cx="1783350" cy="806026"/>
          </a:xfrm>
        </p:grpSpPr>
        <p:grpSp>
          <p:nvGrpSpPr>
            <p:cNvPr id="7169" name="Group 7168"/>
            <p:cNvGrpSpPr/>
            <p:nvPr/>
          </p:nvGrpSpPr>
          <p:grpSpPr>
            <a:xfrm>
              <a:off x="7181138" y="1052736"/>
              <a:ext cx="1783350" cy="369332"/>
              <a:chOff x="7181138" y="1052736"/>
              <a:chExt cx="1783350" cy="369332"/>
            </a:xfrm>
          </p:grpSpPr>
          <p:cxnSp>
            <p:nvCxnSpPr>
              <p:cNvPr id="30" name="Straight Connector 29"/>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32" name="Rectangle 31"/>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68" name="Group 7167"/>
            <p:cNvGrpSpPr/>
            <p:nvPr/>
          </p:nvGrpSpPr>
          <p:grpSpPr>
            <a:xfrm>
              <a:off x="7181138" y="1489430"/>
              <a:ext cx="1783350" cy="369332"/>
              <a:chOff x="7181138" y="1489430"/>
              <a:chExt cx="1783350" cy="369332"/>
            </a:xfrm>
          </p:grpSpPr>
          <p:cxnSp>
            <p:nvCxnSpPr>
              <p:cNvPr id="27" name="Straight Connector 26"/>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9" name="Rectangle 28"/>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overlap</a:t>
            </a:r>
            <a:endParaRPr lang="en-CA"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2"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7181138" y="2334942"/>
            <a:ext cx="1783350" cy="806026"/>
            <a:chOff x="7181138" y="2334942"/>
            <a:chExt cx="1783350" cy="806026"/>
          </a:xfrm>
        </p:grpSpPr>
        <p:grpSp>
          <p:nvGrpSpPr>
            <p:cNvPr id="26" name="Group 25"/>
            <p:cNvGrpSpPr/>
            <p:nvPr/>
          </p:nvGrpSpPr>
          <p:grpSpPr>
            <a:xfrm>
              <a:off x="7181138" y="2334942"/>
              <a:ext cx="1783350" cy="369332"/>
              <a:chOff x="7181138" y="2334942"/>
              <a:chExt cx="1783350" cy="369332"/>
            </a:xfrm>
          </p:grpSpPr>
          <p:cxnSp>
            <p:nvCxnSpPr>
              <p:cNvPr id="32" name="Straight Connector 31"/>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34" name="Rectangle 33"/>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p:cNvGrpSpPr/>
            <p:nvPr/>
          </p:nvGrpSpPr>
          <p:grpSpPr>
            <a:xfrm>
              <a:off x="7181138" y="2771636"/>
              <a:ext cx="1783350" cy="369332"/>
              <a:chOff x="7181138" y="2771636"/>
              <a:chExt cx="1783350" cy="369332"/>
            </a:xfrm>
          </p:grpSpPr>
          <p:cxnSp>
            <p:nvCxnSpPr>
              <p:cNvPr id="28" name="Straight Connector 27"/>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30" name="Rectangle 29"/>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p:cNvGrpSpPr/>
          <p:nvPr/>
        </p:nvGrpSpPr>
        <p:grpSpPr>
          <a:xfrm>
            <a:off x="7181138" y="1052736"/>
            <a:ext cx="1783350" cy="806026"/>
            <a:chOff x="7181138" y="1052736"/>
            <a:chExt cx="1783350" cy="806026"/>
          </a:xfrm>
        </p:grpSpPr>
        <p:grpSp>
          <p:nvGrpSpPr>
            <p:cNvPr id="36" name="Group 35"/>
            <p:cNvGrpSpPr/>
            <p:nvPr/>
          </p:nvGrpSpPr>
          <p:grpSpPr>
            <a:xfrm>
              <a:off x="7181138" y="1052736"/>
              <a:ext cx="1783350" cy="369332"/>
              <a:chOff x="7181138" y="1052736"/>
              <a:chExt cx="1783350" cy="369332"/>
            </a:xfrm>
          </p:grpSpPr>
          <p:cxnSp>
            <p:nvCxnSpPr>
              <p:cNvPr id="41" name="Straight Connector 40"/>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43" name="Rectangle 42"/>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p:cNvGrpSpPr/>
            <p:nvPr/>
          </p:nvGrpSpPr>
          <p:grpSpPr>
            <a:xfrm>
              <a:off x="7181138" y="1489430"/>
              <a:ext cx="1783350" cy="369332"/>
              <a:chOff x="7181138" y="1489430"/>
              <a:chExt cx="1783350" cy="369332"/>
            </a:xfrm>
          </p:grpSpPr>
          <p:cxnSp>
            <p:nvCxnSpPr>
              <p:cNvPr id="38" name="Straight Connector 37"/>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40" name="Rectangle 39"/>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Rise in genome sequening</a:t>
            </a:r>
            <a:endParaRPr lang="x-none" altLang="en-CA" b="0" dirty="0" smtClean="0"/>
          </a:p>
        </p:txBody>
      </p:sp>
      <p:sp>
        <p:nvSpPr>
          <p:cNvPr id="12" name="Content Placeholder 11"/>
          <p:cNvSpPr>
            <a:spLocks noGrp="1"/>
          </p:cNvSpPr>
          <p:nvPr>
            <p:ph idx="1"/>
          </p:nvPr>
        </p:nvSpPr>
        <p:spPr>
          <a:xfrm>
            <a:off x="457835" y="908685"/>
            <a:ext cx="3309620" cy="5688330"/>
          </a:xfrm>
        </p:spPr>
        <p:txBody>
          <a:bodyPr/>
          <a:p>
            <a:r>
              <a:rPr lang="x-none" altLang="en-CA" sz="2800"/>
              <a:t>Cost of genome sequencing has fallen dramatically.</a:t>
            </a:r>
            <a:endParaRPr lang="x-none" altLang="en-CA" sz="2800"/>
          </a:p>
          <a:p>
            <a:pPr fontAlgn="auto">
              <a:spcBef>
                <a:spcPts val="1100"/>
              </a:spcBef>
              <a:spcAft>
                <a:spcPts val="1200"/>
              </a:spcAft>
            </a:pPr>
            <a:r>
              <a:rPr lang="x-none" altLang="en-CA" sz="2800"/>
              <a:t>Interpreting genomic variants to yield meaningful and actionable results remains a challenge.</a:t>
            </a:r>
            <a:endParaRPr lang="x-none" altLang="en-CA" sz="2800"/>
          </a:p>
        </p:txBody>
      </p:sp>
      <p:grpSp>
        <p:nvGrpSpPr>
          <p:cNvPr id="13" name="Group 12"/>
          <p:cNvGrpSpPr/>
          <p:nvPr/>
        </p:nvGrpSpPr>
        <p:grpSpPr>
          <a:xfrm>
            <a:off x="4058894" y="908685"/>
            <a:ext cx="4836160" cy="3925102"/>
            <a:chOff x="6293" y="1431"/>
            <a:chExt cx="7941" cy="6445"/>
          </a:xfrm>
        </p:grpSpPr>
        <p:sp>
          <p:nvSpPr>
            <p:cNvPr id="5" name="TextBox 4"/>
            <p:cNvSpPr txBox="1"/>
            <p:nvPr/>
          </p:nvSpPr>
          <p:spPr>
            <a:xfrm>
              <a:off x="6293" y="7442"/>
              <a:ext cx="6641" cy="434"/>
            </a:xfrm>
            <a:prstGeom prst="rect">
              <a:avLst/>
            </a:prstGeom>
            <a:noFill/>
          </p:spPr>
          <p:txBody>
            <a:bodyPr wrap="square" rtlCol="0" anchor="t">
              <a:spAutoFit/>
            </a:bodyPr>
            <a:p>
              <a:r>
                <a:rPr lang="en-CA" altLang="en-US" sz="900"/>
                <a:t>https://www.genome.gov/27541954/dna-sequencing-costs-data/</a:t>
              </a:r>
              <a:endParaRPr lang="en-CA" altLang="en-US" sz="900"/>
            </a:p>
          </p:txBody>
        </p:sp>
        <p:pic>
          <p:nvPicPr>
            <p:cNvPr id="8" name="Picture 7"/>
            <p:cNvPicPr>
              <a:picLocks noChangeAspect="1"/>
            </p:cNvPicPr>
            <p:nvPr/>
          </p:nvPicPr>
          <p:blipFill>
            <a:blip r:embed="rId1"/>
            <a:stretch>
              <a:fillRect/>
            </a:stretch>
          </p:blipFill>
          <p:spPr>
            <a:xfrm>
              <a:off x="6293" y="1431"/>
              <a:ext cx="7941" cy="5956"/>
            </a:xfrm>
            <a:prstGeom prst="rect">
              <a:avLst/>
            </a:prstGeom>
          </p:spPr>
        </p:pic>
      </p:grpSp>
      <p:pic>
        <p:nvPicPr>
          <p:cNvPr id="14" name="Picture 13"/>
          <p:cNvPicPr>
            <a:picLocks noChangeAspect="1"/>
          </p:cNvPicPr>
          <p:nvPr/>
        </p:nvPicPr>
        <p:blipFill>
          <a:blip r:embed="rId2"/>
          <a:stretch>
            <a:fillRect/>
          </a:stretch>
        </p:blipFill>
        <p:spPr>
          <a:xfrm>
            <a:off x="3275965" y="5013325"/>
            <a:ext cx="5749925" cy="8064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11" name="Group 10"/>
          <p:cNvGrpSpPr/>
          <p:nvPr/>
        </p:nvGrpSpPr>
        <p:grpSpPr>
          <a:xfrm>
            <a:off x="0" y="1339215"/>
            <a:ext cx="9135745" cy="1617345"/>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323215" y="765810"/>
            <a:ext cx="3291205" cy="643890"/>
          </a:xfrm>
          <a:prstGeom prst="rect">
            <a:avLst/>
          </a:prstGeom>
          <a:noFill/>
        </p:spPr>
        <p:txBody>
          <a:bodyPr wrap="square" rtlCol="0">
            <a:spAutoFit/>
          </a:bodyPr>
          <a:p>
            <a:pPr indent="0">
              <a:buFont typeface="Arial" panose="02080604020202020204" charset="0"/>
              <a:buNone/>
            </a:pPr>
            <a:r>
              <a:rPr lang="x-none" altLang="en-CA" sz="3600" dirty="0" smtClean="0"/>
              <a:t>Variant calling</a:t>
            </a:r>
            <a:endParaRPr lang="x-none" altLang="en-CA" sz="3600" dirty="0" smtClean="0"/>
          </a:p>
        </p:txBody>
      </p:sp>
      <p:grpSp>
        <p:nvGrpSpPr>
          <p:cNvPr id="33" name="Group 32"/>
          <p:cNvGrpSpPr/>
          <p:nvPr/>
        </p:nvGrpSpPr>
        <p:grpSpPr>
          <a:xfrm>
            <a:off x="624205" y="3429635"/>
            <a:ext cx="6345555" cy="2152650"/>
            <a:chOff x="756" y="11389"/>
            <a:chExt cx="9993" cy="3390"/>
          </a:xfrm>
        </p:grpSpPr>
        <p:pic>
          <p:nvPicPr>
            <p:cNvPr id="9" name="Picture 8"/>
            <p:cNvPicPr>
              <a:picLocks noChangeAspect="1"/>
            </p:cNvPicPr>
            <p:nvPr/>
          </p:nvPicPr>
          <p:blipFill>
            <a:blip r:embed="rId2"/>
            <a:srcRect l="78598" t="18065" r="9218" b="30663"/>
            <a:stretch>
              <a:fillRect/>
            </a:stretch>
          </p:blipFill>
          <p:spPr>
            <a:xfrm>
              <a:off x="756" y="12036"/>
              <a:ext cx="2984" cy="1942"/>
            </a:xfrm>
            <a:prstGeom prst="rect">
              <a:avLst/>
            </a:prstGeom>
          </p:spPr>
        </p:pic>
        <p:pic>
          <p:nvPicPr>
            <p:cNvPr id="25" name="Picture 24" descr="variant_calling_box"/>
            <p:cNvPicPr>
              <a:picLocks noChangeAspect="1"/>
            </p:cNvPicPr>
            <p:nvPr/>
          </p:nvPicPr>
          <p:blipFill>
            <a:blip r:embed="rId3"/>
            <a:stretch>
              <a:fillRect/>
            </a:stretch>
          </p:blipFill>
          <p:spPr>
            <a:xfrm>
              <a:off x="3458" y="11389"/>
              <a:ext cx="7291" cy="3390"/>
            </a:xfrm>
            <a:prstGeom prst="rect">
              <a:avLst/>
            </a:prstGeom>
          </p:spPr>
        </p:pic>
        <p:pic>
          <p:nvPicPr>
            <p:cNvPr id="27" name="Picture 26"/>
            <p:cNvPicPr>
              <a:picLocks noChangeAspect="1"/>
            </p:cNvPicPr>
            <p:nvPr/>
          </p:nvPicPr>
          <p:blipFill>
            <a:blip r:embed="rId4"/>
            <a:stretch>
              <a:fillRect/>
            </a:stretch>
          </p:blipFill>
          <p:spPr>
            <a:xfrm>
              <a:off x="6293" y="11751"/>
              <a:ext cx="1665" cy="750"/>
            </a:xfrm>
            <a:prstGeom prst="rect">
              <a:avLst/>
            </a:prstGeom>
          </p:spPr>
        </p:pic>
        <p:pic>
          <p:nvPicPr>
            <p:cNvPr id="28" name="Picture 27"/>
            <p:cNvPicPr>
              <a:picLocks noChangeAspect="1"/>
            </p:cNvPicPr>
            <p:nvPr/>
          </p:nvPicPr>
          <p:blipFill>
            <a:blip r:embed="rId5"/>
            <a:stretch>
              <a:fillRect/>
            </a:stretch>
          </p:blipFill>
          <p:spPr>
            <a:xfrm>
              <a:off x="6010" y="12659"/>
              <a:ext cx="2231" cy="797"/>
            </a:xfrm>
            <a:prstGeom prst="rect">
              <a:avLst/>
            </a:prstGeom>
          </p:spPr>
        </p:pic>
        <p:pic>
          <p:nvPicPr>
            <p:cNvPr id="32" name="Picture 31"/>
            <p:cNvPicPr>
              <a:picLocks noChangeAspect="1"/>
            </p:cNvPicPr>
            <p:nvPr/>
          </p:nvPicPr>
          <p:blipFill>
            <a:blip r:embed="rId6"/>
            <a:stretch>
              <a:fillRect/>
            </a:stretch>
          </p:blipFill>
          <p:spPr>
            <a:xfrm>
              <a:off x="5917" y="13639"/>
              <a:ext cx="2418" cy="823"/>
            </a:xfrm>
            <a:prstGeom prst="rect">
              <a:avLst/>
            </a:prstGeom>
          </p:spPr>
        </p:pic>
      </p:grpSp>
      <p:sp>
        <p:nvSpPr>
          <p:cNvPr id="13" name="TextBox 12"/>
          <p:cNvSpPr txBox="1"/>
          <p:nvPr/>
        </p:nvSpPr>
        <p:spPr>
          <a:xfrm>
            <a:off x="107315" y="5229860"/>
            <a:ext cx="2705735" cy="367665"/>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 chr position ref alt...</a:t>
            </a:r>
            <a:endParaRPr lang="x-none" altLang="en-CA" dirty="0"/>
          </a:p>
        </p:txBody>
      </p:sp>
      <p:pic>
        <p:nvPicPr>
          <p:cNvPr id="36" name="Picture 35" descr="scientist"/>
          <p:cNvPicPr>
            <a:picLocks noChangeAspect="1"/>
          </p:cNvPicPr>
          <p:nvPr/>
        </p:nvPicPr>
        <p:blipFill>
          <a:blip r:embed="rId7"/>
          <a:stretch>
            <a:fillRect/>
          </a:stretch>
        </p:blipFill>
        <p:spPr>
          <a:xfrm>
            <a:off x="7092315" y="3789045"/>
            <a:ext cx="1777365" cy="1777365"/>
          </a:xfrm>
          <a:prstGeom prst="rect">
            <a:avLst/>
          </a:prstGeom>
        </p:spPr>
      </p:pic>
      <p:grpSp>
        <p:nvGrpSpPr>
          <p:cNvPr id="18" name="Group 17"/>
          <p:cNvGrpSpPr/>
          <p:nvPr/>
        </p:nvGrpSpPr>
        <p:grpSpPr>
          <a:xfrm>
            <a:off x="2626360" y="5671185"/>
            <a:ext cx="1700530" cy="763905"/>
            <a:chOff x="3231" y="8349"/>
            <a:chExt cx="2678" cy="1203"/>
          </a:xfrm>
        </p:grpSpPr>
        <p:pic>
          <p:nvPicPr>
            <p:cNvPr id="15" name="Picture 14"/>
            <p:cNvPicPr>
              <a:picLocks noChangeAspect="1"/>
            </p:cNvPicPr>
            <p:nvPr/>
          </p:nvPicPr>
          <p:blipFill>
            <a:blip r:embed="rId8"/>
            <a:stretch>
              <a:fillRect/>
            </a:stretch>
          </p:blipFill>
          <p:spPr>
            <a:xfrm>
              <a:off x="4706" y="8349"/>
              <a:ext cx="1203" cy="1203"/>
            </a:xfrm>
            <a:prstGeom prst="rect">
              <a:avLst/>
            </a:prstGeom>
          </p:spPr>
        </p:pic>
        <p:sp>
          <p:nvSpPr>
            <p:cNvPr id="17" name="TextBox 16"/>
            <p:cNvSpPr txBox="1"/>
            <p:nvPr/>
          </p:nvSpPr>
          <p:spPr>
            <a:xfrm>
              <a:off x="3231" y="8446"/>
              <a:ext cx="1598"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dbNSFP</a:t>
              </a:r>
              <a:endParaRPr lang="x-none" altLang="en-CA" dirty="0"/>
            </a:p>
          </p:txBody>
        </p:sp>
      </p:grpSp>
      <p:pic>
        <p:nvPicPr>
          <p:cNvPr id="22" name="Picture 21" descr="server"/>
          <p:cNvPicPr>
            <a:picLocks noChangeAspect="1"/>
          </p:cNvPicPr>
          <p:nvPr/>
        </p:nvPicPr>
        <p:blipFill>
          <a:blip r:embed="rId9"/>
          <a:stretch>
            <a:fillRect/>
          </a:stretch>
        </p:blipFill>
        <p:spPr>
          <a:xfrm>
            <a:off x="4787900" y="5661025"/>
            <a:ext cx="920750" cy="832485"/>
          </a:xfrm>
          <a:prstGeom prst="rect">
            <a:avLst/>
          </a:prstGeom>
        </p:spPr>
      </p:pic>
      <p:sp>
        <p:nvSpPr>
          <p:cNvPr id="37" name="TextBox 36"/>
          <p:cNvSpPr txBox="1"/>
          <p:nvPr/>
        </p:nvSpPr>
        <p:spPr>
          <a:xfrm>
            <a:off x="5793105" y="5507990"/>
            <a:ext cx="1071245" cy="1190625"/>
          </a:xfrm>
          <a:prstGeom prst="rect">
            <a:avLst/>
          </a:prstGeom>
          <a:noFill/>
        </p:spPr>
        <p:txBody>
          <a:bodyPr wrap="square" rtlCol="0">
            <a:spAutoFit/>
          </a:bodyPr>
          <a:p>
            <a:pPr indent="0" algn="l" fontAlgn="auto">
              <a:spcBef>
                <a:spcPts val="0"/>
              </a:spcBef>
              <a:spcAft>
                <a:spcPts val="0"/>
              </a:spcAft>
              <a:buFont typeface="Arial" panose="02080604020202020204" charset="0"/>
              <a:buNone/>
            </a:pPr>
            <a:r>
              <a:rPr lang="x-none" altLang="en-CA" dirty="0"/>
              <a:t>SIFT</a:t>
            </a:r>
            <a:endParaRPr lang="x-none" altLang="en-CA" dirty="0"/>
          </a:p>
          <a:p>
            <a:pPr indent="0" algn="l" fontAlgn="auto">
              <a:spcBef>
                <a:spcPts val="0"/>
              </a:spcBef>
              <a:spcAft>
                <a:spcPts val="0"/>
              </a:spcAft>
              <a:buFont typeface="Arial" panose="02080604020202020204" charset="0"/>
              <a:buNone/>
            </a:pPr>
            <a:r>
              <a:rPr lang="x-none" altLang="en-CA" dirty="0"/>
              <a:t>Provean</a:t>
            </a:r>
            <a:endParaRPr lang="x-none" altLang="en-CA" dirty="0"/>
          </a:p>
          <a:p>
            <a:pPr indent="0" algn="l" fontAlgn="auto">
              <a:spcBef>
                <a:spcPts val="0"/>
              </a:spcBef>
              <a:spcAft>
                <a:spcPts val="0"/>
              </a:spcAft>
              <a:buFont typeface="Arial" panose="02080604020202020204" charset="0"/>
              <a:buNone/>
            </a:pPr>
            <a:r>
              <a:rPr lang="x-none" altLang="en-CA" dirty="0"/>
              <a:t>GERP++</a:t>
            </a:r>
            <a:endParaRPr lang="x-none" altLang="en-CA" dirty="0"/>
          </a:p>
          <a:p>
            <a:pPr indent="0" algn="l" fontAlgn="auto">
              <a:spcBef>
                <a:spcPts val="0"/>
              </a:spcBef>
              <a:spcAft>
                <a:spcPts val="0"/>
              </a:spcAft>
              <a:buFont typeface="Arial" panose="02080604020202020204" charset="0"/>
              <a:buNone/>
            </a:pPr>
            <a:r>
              <a:rPr lang="x-none" altLang="en-CA" dirty="0"/>
              <a:t>etc...</a:t>
            </a:r>
            <a:endParaRPr lang="x-none" altLang="en-CA" dirty="0"/>
          </a:p>
        </p:txBody>
      </p:sp>
      <p:sp>
        <p:nvSpPr>
          <p:cNvPr id="24" name="TextBox 23"/>
          <p:cNvSpPr txBox="1"/>
          <p:nvPr/>
        </p:nvSpPr>
        <p:spPr>
          <a:xfrm>
            <a:off x="323215" y="2998470"/>
            <a:ext cx="3693795" cy="643890"/>
          </a:xfrm>
          <a:prstGeom prst="rect">
            <a:avLst/>
          </a:prstGeom>
          <a:noFill/>
        </p:spPr>
        <p:txBody>
          <a:bodyPr wrap="square" rtlCol="0">
            <a:spAutoFit/>
          </a:bodyPr>
          <a:p>
            <a:pPr indent="0">
              <a:buFont typeface="Arial" panose="02080604020202020204" charset="0"/>
              <a:buNone/>
            </a:pPr>
            <a:r>
              <a:rPr lang="x-none" altLang="en-CA" sz="3600" dirty="0" smtClean="0"/>
              <a:t>Variant scoring</a:t>
            </a:r>
            <a:endParaRPr lang="x-none" altLang="en-CA" sz="3600" dirty="0" smtClean="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9" name="Picture 8"/>
          <p:cNvPicPr>
            <a:picLocks noChangeAspect="1"/>
          </p:cNvPicPr>
          <p:nvPr/>
        </p:nvPicPr>
        <p:blipFill>
          <a:blip r:embed="rId1"/>
          <a:srcRect l="78598" t="18065" r="9218" b="30663"/>
          <a:stretch>
            <a:fillRect/>
          </a:stretch>
        </p:blipFill>
        <p:spPr>
          <a:xfrm>
            <a:off x="624205" y="3840480"/>
            <a:ext cx="1894840" cy="1233170"/>
          </a:xfrm>
          <a:prstGeom prst="rect">
            <a:avLst/>
          </a:prstGeom>
        </p:spPr>
      </p:pic>
      <p:grpSp>
        <p:nvGrpSpPr>
          <p:cNvPr id="8" name="Group 7"/>
          <p:cNvGrpSpPr/>
          <p:nvPr/>
        </p:nvGrpSpPr>
        <p:grpSpPr>
          <a:xfrm>
            <a:off x="2693035" y="3140710"/>
            <a:ext cx="4504690" cy="2933700"/>
            <a:chOff x="6501" y="5059"/>
            <a:chExt cx="7094" cy="4620"/>
          </a:xfrm>
        </p:grpSpPr>
        <p:pic>
          <p:nvPicPr>
            <p:cNvPr id="25" name="Picture 24" descr="variant_calling_box"/>
            <p:cNvPicPr>
              <a:picLocks noChangeAspect="1"/>
            </p:cNvPicPr>
            <p:nvPr/>
          </p:nvPicPr>
          <p:blipFill>
            <a:blip r:embed="rId2"/>
            <a:srcRect l="12737" t="5695" r="19932"/>
            <a:stretch>
              <a:fillRect/>
            </a:stretch>
          </p:blipFill>
          <p:spPr>
            <a:xfrm>
              <a:off x="6501" y="5059"/>
              <a:ext cx="7094" cy="4620"/>
            </a:xfrm>
            <a:prstGeom prst="rect">
              <a:avLst/>
            </a:prstGeom>
          </p:spPr>
        </p:pic>
        <p:pic>
          <p:nvPicPr>
            <p:cNvPr id="13314" name="Picture 2" descr="Structural analysis of the E. coli binary interacto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 y="5286"/>
              <a:ext cx="5607" cy="3771"/>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5796280" y="6452870"/>
            <a:ext cx="3169920" cy="302260"/>
          </a:xfrm>
          <a:prstGeom prst="rect">
            <a:avLst/>
          </a:prstGeom>
        </p:spPr>
        <p:txBody>
          <a:bodyPr wrap="square">
            <a:spAutoFit/>
          </a:bodyPr>
          <a:p>
            <a:r>
              <a:rPr lang="en-CA" sz="1100" dirty="0" err="1" smtClean="0">
                <a:latin typeface="euphemica" charset="0"/>
              </a:rPr>
              <a:t>Rajagopala</a:t>
            </a:r>
            <a:r>
              <a:rPr lang="en-CA" sz="1100" dirty="0">
                <a:latin typeface="euphemica" charset="0"/>
              </a:rPr>
              <a:t> </a:t>
            </a:r>
            <a:r>
              <a:rPr lang="en-CA" sz="1100" dirty="0" smtClean="0">
                <a:latin typeface="euphemica" charset="0"/>
              </a:rPr>
              <a:t>S. </a:t>
            </a:r>
            <a:r>
              <a:rPr lang="en-CA" sz="1100" i="1" dirty="0" smtClean="0">
                <a:latin typeface="euphemica" charset="0"/>
              </a:rPr>
              <a:t>et al.</a:t>
            </a:r>
            <a:r>
              <a:rPr lang="en-CA" sz="1100" dirty="0" smtClean="0">
                <a:latin typeface="euphemica" charset="0"/>
              </a:rPr>
              <a:t>, Nature Biotech., 2014</a:t>
            </a:r>
            <a:r>
              <a:rPr lang="x-none" altLang="en-CA" sz="1100" dirty="0" smtClean="0">
                <a:latin typeface="euphemica" charset="0"/>
              </a:rPr>
              <a:t>.</a:t>
            </a:r>
            <a:endParaRPr lang="x-none" altLang="en-CA" sz="1100" dirty="0" smtClean="0">
              <a:latin typeface="euphemica" charset="0"/>
            </a:endParaRPr>
          </a:p>
        </p:txBody>
      </p:sp>
      <p:pic>
        <p:nvPicPr>
          <p:cNvPr id="7" name="Picture 6"/>
          <p:cNvPicPr>
            <a:picLocks noChangeAspect="1"/>
          </p:cNvPicPr>
          <p:nvPr/>
        </p:nvPicPr>
        <p:blipFill>
          <a:blip r:embed="rId4"/>
          <a:srcRect l="23646" t="23620" r="23203" b="26198"/>
          <a:stretch>
            <a:fillRect/>
          </a:stretch>
        </p:blipFill>
        <p:spPr>
          <a:xfrm>
            <a:off x="7810500" y="3644265"/>
            <a:ext cx="1010920" cy="954405"/>
          </a:xfrm>
          <a:prstGeom prst="rect">
            <a:avLst/>
          </a:prstGeom>
        </p:spPr>
      </p:pic>
      <p:pic>
        <p:nvPicPr>
          <p:cNvPr id="10" name="Picture 9"/>
          <p:cNvPicPr>
            <a:picLocks noChangeAspect="1"/>
          </p:cNvPicPr>
          <p:nvPr/>
        </p:nvPicPr>
        <p:blipFill>
          <a:blip r:embed="rId5"/>
          <a:stretch>
            <a:fillRect/>
          </a:stretch>
        </p:blipFill>
        <p:spPr>
          <a:xfrm>
            <a:off x="1043940" y="1022985"/>
            <a:ext cx="5361305" cy="1316355"/>
          </a:xfrm>
          <a:prstGeom prst="rect">
            <a:avLst/>
          </a:prstGeom>
        </p:spPr>
      </p:pic>
      <p:grpSp>
        <p:nvGrpSpPr>
          <p:cNvPr id="13" name="Group 12"/>
          <p:cNvGrpSpPr/>
          <p:nvPr/>
        </p:nvGrpSpPr>
        <p:grpSpPr>
          <a:xfrm>
            <a:off x="7534275" y="4739005"/>
            <a:ext cx="1527175" cy="652145"/>
            <a:chOff x="11865" y="7350"/>
            <a:chExt cx="2405" cy="1027"/>
          </a:xfrm>
        </p:grpSpPr>
        <p:sp>
          <p:nvSpPr>
            <p:cNvPr id="12" name="TextBox 11"/>
            <p:cNvSpPr txBox="1"/>
            <p:nvPr/>
          </p:nvSpPr>
          <p:spPr>
            <a:xfrm>
              <a:off x="11865" y="7350"/>
              <a:ext cx="2405" cy="1014"/>
            </a:xfrm>
            <a:prstGeom prst="rect">
              <a:avLst/>
            </a:prstGeom>
            <a:noFill/>
          </p:spPr>
          <p:txBody>
            <a:bodyPr wrap="none" rtlCol="0">
              <a:spAutoFit/>
            </a:bodyPr>
            <a:p>
              <a:r>
                <a:rPr lang="x-none" altLang="en-CA" sz="3600"/>
                <a:t>(         )</a:t>
              </a:r>
              <a:endParaRPr lang="x-none" altLang="en-CA" sz="3600"/>
            </a:p>
          </p:txBody>
        </p:sp>
        <p:pic>
          <p:nvPicPr>
            <p:cNvPr id="11" name="Picture 10"/>
            <p:cNvPicPr>
              <a:picLocks noChangeAspect="1"/>
            </p:cNvPicPr>
            <p:nvPr/>
          </p:nvPicPr>
          <p:blipFill>
            <a:blip r:embed="rId6"/>
            <a:srcRect t="18537" b="19546"/>
            <a:stretch>
              <a:fillRect/>
            </a:stretch>
          </p:blipFill>
          <p:spPr>
            <a:xfrm>
              <a:off x="12303" y="7395"/>
              <a:ext cx="1586" cy="982"/>
            </a:xfrm>
            <a:prstGeom prst="rect">
              <a:avLst/>
            </a:prstGeom>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3" name="Picture 2" descr="elaspic_original"/>
          <p:cNvPicPr>
            <a:picLocks noChangeAspect="1"/>
          </p:cNvPicPr>
          <p:nvPr/>
        </p:nvPicPr>
        <p:blipFill>
          <a:blip r:embed="rId1"/>
          <a:stretch>
            <a:fillRect/>
          </a:stretch>
        </p:blipFill>
        <p:spPr>
          <a:xfrm>
            <a:off x="1043305" y="1917065"/>
            <a:ext cx="6995795" cy="3282950"/>
          </a:xfrm>
          <a:prstGeom prst="rect">
            <a:avLst/>
          </a:prstGeom>
        </p:spPr>
      </p:pic>
      <p:sp>
        <p:nvSpPr>
          <p:cNvPr id="12" name="TextBox 11"/>
          <p:cNvSpPr txBox="1"/>
          <p:nvPr/>
        </p:nvSpPr>
        <p:spPr>
          <a:xfrm>
            <a:off x="323850" y="909320"/>
            <a:ext cx="3655695" cy="643890"/>
          </a:xfrm>
          <a:prstGeom prst="rect">
            <a:avLst/>
          </a:prstGeom>
          <a:noFill/>
        </p:spPr>
        <p:txBody>
          <a:bodyPr wrap="square" rtlCol="0">
            <a:spAutoFit/>
          </a:bodyPr>
          <a:p>
            <a:pPr indent="0">
              <a:buFont typeface="Arial" panose="02080604020202020204" charset="0"/>
              <a:buNone/>
            </a:pPr>
            <a:r>
              <a:rPr lang="x-none" altLang="en-CA" sz="3600" dirty="0" smtClean="0"/>
              <a:t>ELASPIC v2014</a:t>
            </a:r>
            <a:endParaRPr lang="x-none" altLang="en-CA" sz="3600" dirty="0" smtClean="0"/>
          </a:p>
        </p:txBody>
      </p:sp>
      <p:sp>
        <p:nvSpPr>
          <p:cNvPr id="4" name="TextBox 3"/>
          <p:cNvSpPr txBox="1"/>
          <p:nvPr/>
        </p:nvSpPr>
        <p:spPr>
          <a:xfrm>
            <a:off x="2987675" y="5445125"/>
            <a:ext cx="5843270" cy="367665"/>
          </a:xfrm>
          <a:prstGeom prst="rect">
            <a:avLst/>
          </a:prstGeom>
          <a:noFill/>
        </p:spPr>
        <p:txBody>
          <a:bodyPr wrap="square" rtlCol="0">
            <a:spAutoFit/>
          </a:bodyPr>
          <a:p>
            <a:r>
              <a:rPr lang="x-none" altLang="en-CA"/>
              <a:t>Niklas Berliner </a:t>
            </a:r>
            <a:r>
              <a:rPr lang="x-none" altLang="en-CA" i="1"/>
              <a:t>et al.</a:t>
            </a:r>
            <a:r>
              <a:rPr lang="x-none" altLang="en-CA"/>
              <a:t> PPLoS ONE 9(9): e107353. (2014) </a:t>
            </a:r>
            <a:endParaRPr lang="x-none" altLang="en-CA"/>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13871</Words>
  <Application>Kingsoft Office WPP</Application>
  <PresentationFormat>On-screen Show (4:3)</PresentationFormat>
  <Paragraphs>888</Paragraphs>
  <Slides>90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90</vt:i4>
      </vt:variant>
    </vt:vector>
  </HeadingPairs>
  <TitlesOfParts>
    <vt:vector size="92" baseType="lpstr">
      <vt:lpstr>Office Theme</vt:lpstr>
      <vt:lpstr>Equation.DSMT4</vt:lpstr>
      <vt:lpstr>Predicting the thermodynamic effect of mutations on a genome-wide scale</vt:lpstr>
      <vt:lpstr>Overview</vt:lpstr>
      <vt:lpstr>Overview</vt:lpstr>
      <vt:lpstr>Overview</vt:lpstr>
      <vt:lpstr>PowerPoint 演示文稿</vt:lpstr>
      <vt:lpstr>Introduction - Rise in genome sequening</vt:lpstr>
      <vt:lpstr>Introduction - Varaint calling / scoring</vt:lpstr>
      <vt:lpstr>Introduction - Variant analysis</vt:lpstr>
      <vt:lpstr>Introduction - Variant analysis</vt:lpstr>
      <vt:lpstr>Introduction - Goals</vt:lpstr>
      <vt:lpstr>Implementation</vt:lpstr>
      <vt:lpstr>Implementation</vt:lpstr>
      <vt:lpstr>Profs</vt:lpstr>
      <vt:lpstr>Profs: (6) Annotating Uniprot with Profs domains</vt:lpstr>
      <vt:lpstr>Profs: (6) Interactions between Profs domains</vt:lpstr>
      <vt:lpstr>Protein-protein interaction datasets</vt:lpstr>
      <vt:lpstr>Implementation - Database</vt:lpstr>
      <vt:lpstr>Implementation - Pipeline</vt:lpstr>
      <vt:lpstr>Implementation</vt:lpstr>
      <vt:lpstr>Implementation - Precalculate provean</vt:lpstr>
      <vt:lpstr>Implementation - Precalculate models</vt:lpstr>
      <vt:lpstr>Implementation - Webservice</vt:lpstr>
      <vt:lpstr>Implementation</vt:lpstr>
      <vt:lpstr>Results</vt:lpstr>
      <vt:lpstr>Results - Homology modelling coverage</vt:lpstr>
      <vt:lpstr>Results - Core predictor training</vt:lpstr>
      <vt:lpstr>Results - Core predictor validation</vt:lpstr>
      <vt:lpstr>Results - Core feature elimination</vt:lpstr>
      <vt:lpstr>Results - Core</vt:lpstr>
      <vt:lpstr>Results - Core validation</vt:lpstr>
      <vt:lpstr>PowerPoint 演示文稿</vt:lpstr>
      <vt:lpstr>Results - Core predictor training</vt:lpstr>
      <vt:lpstr>Results - Core predictor validation</vt:lpstr>
      <vt:lpstr>Results - Interface feature elimination</vt:lpstr>
      <vt:lpstr>Results - Core validation</vt:lpstr>
      <vt:lpstr>Results - Core validation</vt:lpstr>
      <vt:lpstr>Implementation</vt:lpstr>
      <vt:lpstr>Results - Interface predictor training</vt:lpstr>
      <vt:lpstr>Discussion</vt:lpstr>
      <vt:lpstr>Implementation</vt:lpstr>
      <vt:lpstr>Future directions</vt:lpstr>
      <vt:lpstr>Future directions - Better models</vt:lpstr>
      <vt:lpstr>Future directions - Better models</vt:lpstr>
      <vt:lpstr>Future directions - Better models</vt:lpstr>
      <vt:lpstr>Future directions - Better models</vt:lpstr>
      <vt:lpstr>Future directions - More data</vt:lpstr>
      <vt:lpstr>Future directions - More data</vt:lpstr>
      <vt:lpstr>Future directions - More interaction types</vt:lpstr>
      <vt:lpstr>Future directions - ELASPIC v2.0 [v0.2.0 :)]</vt:lpstr>
      <vt:lpstr>Future directions - Even more data</vt:lpstr>
      <vt:lpstr>Acknowledgements</vt:lpstr>
      <vt:lpstr>Future directions</vt:lpstr>
      <vt:lpstr>Profs vs. Gene3D</vt:lpstr>
      <vt:lpstr>Profs vs. Gene3D: domain length</vt:lpstr>
      <vt:lpstr>Profs vs. Gene3D: domain coverage</vt:lpstr>
      <vt:lpstr>Profs vs. Gene3D: domain overlap</vt:lpstr>
      <vt:lpstr>ELASPIC background</vt:lpstr>
      <vt:lpstr>ELASPIC background</vt:lpstr>
      <vt:lpstr>xxx</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1283</cp:revision>
  <dcterms:created xsi:type="dcterms:W3CDTF">2016-09-13T02:24:29Z</dcterms:created>
  <dcterms:modified xsi:type="dcterms:W3CDTF">2016-09-13T02:24:29Z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